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8" r:id="rId13"/>
    <p:sldId id="267" r:id="rId14"/>
    <p:sldId id="270" r:id="rId15"/>
    <p:sldId id="269" r:id="rId16"/>
    <p:sldId id="271" r:id="rId17"/>
    <p:sldId id="275" r:id="rId18"/>
    <p:sldId id="273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4" r:id="rId31"/>
    <p:sldId id="293" r:id="rId32"/>
    <p:sldId id="292" r:id="rId33"/>
    <p:sldId id="291" r:id="rId34"/>
    <p:sldId id="290" r:id="rId35"/>
    <p:sldId id="289" r:id="rId36"/>
    <p:sldId id="288" r:id="rId37"/>
    <p:sldId id="284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9174C-AB85-425E-ACF7-C224A5F84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C4E1D18-8DFC-4CF4-B3F6-9F03C0CFCD5D}">
      <dgm:prSet phldrT="[Texto]"/>
      <dgm:spPr/>
      <dgm:t>
        <a:bodyPr/>
        <a:lstStyle/>
        <a:p>
          <a:r>
            <a:rPr lang="es-MX" dirty="0" smtClean="0"/>
            <a:t>CONSIDERANDO</a:t>
          </a:r>
          <a:endParaRPr lang="es-MX" dirty="0"/>
        </a:p>
      </dgm:t>
    </dgm:pt>
    <dgm:pt modelId="{AF0A0575-D1F7-4547-AA7D-9AC3D282E004}" type="parTrans" cxnId="{72F75C7F-0BE1-4A27-B465-B584EEB0B67E}">
      <dgm:prSet/>
      <dgm:spPr/>
      <dgm:t>
        <a:bodyPr/>
        <a:lstStyle/>
        <a:p>
          <a:endParaRPr lang="es-MX"/>
        </a:p>
      </dgm:t>
    </dgm:pt>
    <dgm:pt modelId="{3FAE26F2-1D59-494F-8CCA-BE091962F311}" type="sibTrans" cxnId="{72F75C7F-0BE1-4A27-B465-B584EEB0B67E}">
      <dgm:prSet/>
      <dgm:spPr/>
      <dgm:t>
        <a:bodyPr/>
        <a:lstStyle/>
        <a:p>
          <a:endParaRPr lang="es-MX"/>
        </a:p>
      </dgm:t>
    </dgm:pt>
    <dgm:pt modelId="{52261498-7101-461E-84BA-ADF3E54878AF}">
      <dgm:prSet phldrT="[Texto]"/>
      <dgm:spPr/>
      <dgm:t>
        <a:bodyPr/>
        <a:lstStyle/>
        <a:p>
          <a:r>
            <a:rPr lang="es-MX" dirty="0" smtClean="0"/>
            <a:t>20 ARTÍCULOS</a:t>
          </a:r>
          <a:endParaRPr lang="es-MX" dirty="0"/>
        </a:p>
      </dgm:t>
    </dgm:pt>
    <dgm:pt modelId="{3EEB5CE7-B214-488D-88FC-322BD91C2A30}" type="parTrans" cxnId="{28C41760-3476-4B14-B9E2-7D2C99375C70}">
      <dgm:prSet/>
      <dgm:spPr/>
      <dgm:t>
        <a:bodyPr/>
        <a:lstStyle/>
        <a:p>
          <a:endParaRPr lang="es-MX"/>
        </a:p>
      </dgm:t>
    </dgm:pt>
    <dgm:pt modelId="{365FEFAB-3549-40B4-9896-4E3BE4597B9C}" type="sibTrans" cxnId="{28C41760-3476-4B14-B9E2-7D2C99375C70}">
      <dgm:prSet/>
      <dgm:spPr/>
      <dgm:t>
        <a:bodyPr/>
        <a:lstStyle/>
        <a:p>
          <a:endParaRPr lang="es-MX"/>
        </a:p>
      </dgm:t>
    </dgm:pt>
    <dgm:pt modelId="{2CA52BD8-E476-4533-8BBE-ED30874A8C27}">
      <dgm:prSet phldrT="[Texto]"/>
      <dgm:spPr/>
      <dgm:t>
        <a:bodyPr/>
        <a:lstStyle/>
        <a:p>
          <a:r>
            <a:rPr lang="es-MX" dirty="0" smtClean="0"/>
            <a:t>5 TRANSITORIOS</a:t>
          </a:r>
          <a:endParaRPr lang="es-MX" dirty="0"/>
        </a:p>
      </dgm:t>
    </dgm:pt>
    <dgm:pt modelId="{C4DA47F7-2813-4243-AE0E-47F8A6A20D10}" type="parTrans" cxnId="{B9E1289A-8942-4886-AB31-D52340C743B6}">
      <dgm:prSet/>
      <dgm:spPr/>
      <dgm:t>
        <a:bodyPr/>
        <a:lstStyle/>
        <a:p>
          <a:endParaRPr lang="es-MX"/>
        </a:p>
      </dgm:t>
    </dgm:pt>
    <dgm:pt modelId="{FB9973C2-27C7-4F8E-BF94-85D834FA21E2}" type="sibTrans" cxnId="{B9E1289A-8942-4886-AB31-D52340C743B6}">
      <dgm:prSet/>
      <dgm:spPr/>
      <dgm:t>
        <a:bodyPr/>
        <a:lstStyle/>
        <a:p>
          <a:endParaRPr lang="es-MX"/>
        </a:p>
      </dgm:t>
    </dgm:pt>
    <dgm:pt modelId="{27060B7A-D988-4EA1-B548-39C0DD40CF44}" type="pres">
      <dgm:prSet presAssocID="{C269174C-AB85-425E-ACF7-C224A5F847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E0952A-423E-4078-8207-44E0470A2878}" type="pres">
      <dgm:prSet presAssocID="{0C4E1D18-8DFC-4CF4-B3F6-9F03C0CFCD5D}" presName="parentLin" presStyleCnt="0"/>
      <dgm:spPr/>
    </dgm:pt>
    <dgm:pt modelId="{384233F1-928E-44BB-8FAC-42A1B31CE5F7}" type="pres">
      <dgm:prSet presAssocID="{0C4E1D18-8DFC-4CF4-B3F6-9F03C0CFCD5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836B62A-D55B-403F-A827-28EE299E2DFA}" type="pres">
      <dgm:prSet presAssocID="{0C4E1D18-8DFC-4CF4-B3F6-9F03C0CFCD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2425BE-8602-4F18-B74F-382FFEAD0E31}" type="pres">
      <dgm:prSet presAssocID="{0C4E1D18-8DFC-4CF4-B3F6-9F03C0CFCD5D}" presName="negativeSpace" presStyleCnt="0"/>
      <dgm:spPr/>
    </dgm:pt>
    <dgm:pt modelId="{CCA5C752-B972-47AD-9F02-F33BB3AC9D73}" type="pres">
      <dgm:prSet presAssocID="{0C4E1D18-8DFC-4CF4-B3F6-9F03C0CFCD5D}" presName="childText" presStyleLbl="conFgAcc1" presStyleIdx="0" presStyleCnt="3">
        <dgm:presLayoutVars>
          <dgm:bulletEnabled val="1"/>
        </dgm:presLayoutVars>
      </dgm:prSet>
      <dgm:spPr/>
    </dgm:pt>
    <dgm:pt modelId="{69ED09D6-75EB-4F95-8EFE-3312E3BF7265}" type="pres">
      <dgm:prSet presAssocID="{3FAE26F2-1D59-494F-8CCA-BE091962F311}" presName="spaceBetweenRectangles" presStyleCnt="0"/>
      <dgm:spPr/>
    </dgm:pt>
    <dgm:pt modelId="{F76265C8-E709-4066-A5B2-DC4E2DA85C3F}" type="pres">
      <dgm:prSet presAssocID="{52261498-7101-461E-84BA-ADF3E54878AF}" presName="parentLin" presStyleCnt="0"/>
      <dgm:spPr/>
    </dgm:pt>
    <dgm:pt modelId="{EAAC259A-3DDD-41CA-99AD-B5D2D6AADD0E}" type="pres">
      <dgm:prSet presAssocID="{52261498-7101-461E-84BA-ADF3E54878A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28756BBA-BC33-4BB2-ABE4-6642CEB04D8F}" type="pres">
      <dgm:prSet presAssocID="{52261498-7101-461E-84BA-ADF3E54878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43462E-38F6-4F7D-8274-9739D80499CA}" type="pres">
      <dgm:prSet presAssocID="{52261498-7101-461E-84BA-ADF3E54878AF}" presName="negativeSpace" presStyleCnt="0"/>
      <dgm:spPr/>
    </dgm:pt>
    <dgm:pt modelId="{AF314110-1EC9-414D-97A4-FC00C053EE0D}" type="pres">
      <dgm:prSet presAssocID="{52261498-7101-461E-84BA-ADF3E54878AF}" presName="childText" presStyleLbl="conFgAcc1" presStyleIdx="1" presStyleCnt="3">
        <dgm:presLayoutVars>
          <dgm:bulletEnabled val="1"/>
        </dgm:presLayoutVars>
      </dgm:prSet>
      <dgm:spPr/>
    </dgm:pt>
    <dgm:pt modelId="{602551B8-BBAE-4109-B127-78AF0FEDADBB}" type="pres">
      <dgm:prSet presAssocID="{365FEFAB-3549-40B4-9896-4E3BE4597B9C}" presName="spaceBetweenRectangles" presStyleCnt="0"/>
      <dgm:spPr/>
    </dgm:pt>
    <dgm:pt modelId="{3295B7CE-46AB-4958-B6FF-A2167B46AF44}" type="pres">
      <dgm:prSet presAssocID="{2CA52BD8-E476-4533-8BBE-ED30874A8C27}" presName="parentLin" presStyleCnt="0"/>
      <dgm:spPr/>
    </dgm:pt>
    <dgm:pt modelId="{FA82A3FB-F2C6-462C-8C04-F306946B06DA}" type="pres">
      <dgm:prSet presAssocID="{2CA52BD8-E476-4533-8BBE-ED30874A8C27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C9212DF6-2725-43A3-9174-C9033F20149C}" type="pres">
      <dgm:prSet presAssocID="{2CA52BD8-E476-4533-8BBE-ED30874A8C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AD079-6B68-4B46-80BB-06C332EF033C}" type="pres">
      <dgm:prSet presAssocID="{2CA52BD8-E476-4533-8BBE-ED30874A8C27}" presName="negativeSpace" presStyleCnt="0"/>
      <dgm:spPr/>
    </dgm:pt>
    <dgm:pt modelId="{F51645C3-4359-46F7-A651-F99AAB53ED32}" type="pres">
      <dgm:prSet presAssocID="{2CA52BD8-E476-4533-8BBE-ED30874A8C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A85A19-501A-4004-BCDA-2BD385547C52}" type="presOf" srcId="{52261498-7101-461E-84BA-ADF3E54878AF}" destId="{EAAC259A-3DDD-41CA-99AD-B5D2D6AADD0E}" srcOrd="0" destOrd="0" presId="urn:microsoft.com/office/officeart/2005/8/layout/list1"/>
    <dgm:cxn modelId="{72F75C7F-0BE1-4A27-B465-B584EEB0B67E}" srcId="{C269174C-AB85-425E-ACF7-C224A5F847D0}" destId="{0C4E1D18-8DFC-4CF4-B3F6-9F03C0CFCD5D}" srcOrd="0" destOrd="0" parTransId="{AF0A0575-D1F7-4547-AA7D-9AC3D282E004}" sibTransId="{3FAE26F2-1D59-494F-8CCA-BE091962F311}"/>
    <dgm:cxn modelId="{28C41760-3476-4B14-B9E2-7D2C99375C70}" srcId="{C269174C-AB85-425E-ACF7-C224A5F847D0}" destId="{52261498-7101-461E-84BA-ADF3E54878AF}" srcOrd="1" destOrd="0" parTransId="{3EEB5CE7-B214-488D-88FC-322BD91C2A30}" sibTransId="{365FEFAB-3549-40B4-9896-4E3BE4597B9C}"/>
    <dgm:cxn modelId="{FC35AEA3-8BF2-4C9B-9021-87E338727687}" type="presOf" srcId="{0C4E1D18-8DFC-4CF4-B3F6-9F03C0CFCD5D}" destId="{1836B62A-D55B-403F-A827-28EE299E2DFA}" srcOrd="1" destOrd="0" presId="urn:microsoft.com/office/officeart/2005/8/layout/list1"/>
    <dgm:cxn modelId="{B9E1289A-8942-4886-AB31-D52340C743B6}" srcId="{C269174C-AB85-425E-ACF7-C224A5F847D0}" destId="{2CA52BD8-E476-4533-8BBE-ED30874A8C27}" srcOrd="2" destOrd="0" parTransId="{C4DA47F7-2813-4243-AE0E-47F8A6A20D10}" sibTransId="{FB9973C2-27C7-4F8E-BF94-85D834FA21E2}"/>
    <dgm:cxn modelId="{A4CAE8CF-E3FB-47BF-A6AB-35A14E43DC30}" type="presOf" srcId="{C269174C-AB85-425E-ACF7-C224A5F847D0}" destId="{27060B7A-D988-4EA1-B548-39C0DD40CF44}" srcOrd="0" destOrd="0" presId="urn:microsoft.com/office/officeart/2005/8/layout/list1"/>
    <dgm:cxn modelId="{C890D08E-8D5D-45ED-A62E-C3F5B1104CA7}" type="presOf" srcId="{52261498-7101-461E-84BA-ADF3E54878AF}" destId="{28756BBA-BC33-4BB2-ABE4-6642CEB04D8F}" srcOrd="1" destOrd="0" presId="urn:microsoft.com/office/officeart/2005/8/layout/list1"/>
    <dgm:cxn modelId="{2CC2E7BC-7D4D-4953-9612-B61A39D80BF8}" type="presOf" srcId="{0C4E1D18-8DFC-4CF4-B3F6-9F03C0CFCD5D}" destId="{384233F1-928E-44BB-8FAC-42A1B31CE5F7}" srcOrd="0" destOrd="0" presId="urn:microsoft.com/office/officeart/2005/8/layout/list1"/>
    <dgm:cxn modelId="{A060AB24-2AF9-4CB5-91E3-275A33DA8889}" type="presOf" srcId="{2CA52BD8-E476-4533-8BBE-ED30874A8C27}" destId="{FA82A3FB-F2C6-462C-8C04-F306946B06DA}" srcOrd="0" destOrd="0" presId="urn:microsoft.com/office/officeart/2005/8/layout/list1"/>
    <dgm:cxn modelId="{D57098AB-C70F-4A5B-BC5E-572B460CD9DB}" type="presOf" srcId="{2CA52BD8-E476-4533-8BBE-ED30874A8C27}" destId="{C9212DF6-2725-43A3-9174-C9033F20149C}" srcOrd="1" destOrd="0" presId="urn:microsoft.com/office/officeart/2005/8/layout/list1"/>
    <dgm:cxn modelId="{0037D670-3BAD-4CAF-B500-A994EDFA3D49}" type="presParOf" srcId="{27060B7A-D988-4EA1-B548-39C0DD40CF44}" destId="{3BE0952A-423E-4078-8207-44E0470A2878}" srcOrd="0" destOrd="0" presId="urn:microsoft.com/office/officeart/2005/8/layout/list1"/>
    <dgm:cxn modelId="{D6E1296D-26DF-444C-ACA9-98A1911E54FC}" type="presParOf" srcId="{3BE0952A-423E-4078-8207-44E0470A2878}" destId="{384233F1-928E-44BB-8FAC-42A1B31CE5F7}" srcOrd="0" destOrd="0" presId="urn:microsoft.com/office/officeart/2005/8/layout/list1"/>
    <dgm:cxn modelId="{B1809DD3-C091-4B74-99BA-C4A871090F20}" type="presParOf" srcId="{3BE0952A-423E-4078-8207-44E0470A2878}" destId="{1836B62A-D55B-403F-A827-28EE299E2DFA}" srcOrd="1" destOrd="0" presId="urn:microsoft.com/office/officeart/2005/8/layout/list1"/>
    <dgm:cxn modelId="{F68CD2B2-6FB3-4A6D-9F85-9DC9A30315C2}" type="presParOf" srcId="{27060B7A-D988-4EA1-B548-39C0DD40CF44}" destId="{992425BE-8602-4F18-B74F-382FFEAD0E31}" srcOrd="1" destOrd="0" presId="urn:microsoft.com/office/officeart/2005/8/layout/list1"/>
    <dgm:cxn modelId="{23F12661-4B74-4DF1-A627-9BF0A2D5EC7C}" type="presParOf" srcId="{27060B7A-D988-4EA1-B548-39C0DD40CF44}" destId="{CCA5C752-B972-47AD-9F02-F33BB3AC9D73}" srcOrd="2" destOrd="0" presId="urn:microsoft.com/office/officeart/2005/8/layout/list1"/>
    <dgm:cxn modelId="{6C18FEE1-260E-46E0-85DB-DD958578BAB9}" type="presParOf" srcId="{27060B7A-D988-4EA1-B548-39C0DD40CF44}" destId="{69ED09D6-75EB-4F95-8EFE-3312E3BF7265}" srcOrd="3" destOrd="0" presId="urn:microsoft.com/office/officeart/2005/8/layout/list1"/>
    <dgm:cxn modelId="{11DA33F8-0365-4720-B746-5FB73B94AF57}" type="presParOf" srcId="{27060B7A-D988-4EA1-B548-39C0DD40CF44}" destId="{F76265C8-E709-4066-A5B2-DC4E2DA85C3F}" srcOrd="4" destOrd="0" presId="urn:microsoft.com/office/officeart/2005/8/layout/list1"/>
    <dgm:cxn modelId="{981B71CA-3C40-4449-AAEE-7FE76EC51397}" type="presParOf" srcId="{F76265C8-E709-4066-A5B2-DC4E2DA85C3F}" destId="{EAAC259A-3DDD-41CA-99AD-B5D2D6AADD0E}" srcOrd="0" destOrd="0" presId="urn:microsoft.com/office/officeart/2005/8/layout/list1"/>
    <dgm:cxn modelId="{8738C5BD-DCE3-498A-8716-4FEF05AFC39B}" type="presParOf" srcId="{F76265C8-E709-4066-A5B2-DC4E2DA85C3F}" destId="{28756BBA-BC33-4BB2-ABE4-6642CEB04D8F}" srcOrd="1" destOrd="0" presId="urn:microsoft.com/office/officeart/2005/8/layout/list1"/>
    <dgm:cxn modelId="{64D72834-E15C-4936-972C-08C9C6819361}" type="presParOf" srcId="{27060B7A-D988-4EA1-B548-39C0DD40CF44}" destId="{C843462E-38F6-4F7D-8274-9739D80499CA}" srcOrd="5" destOrd="0" presId="urn:microsoft.com/office/officeart/2005/8/layout/list1"/>
    <dgm:cxn modelId="{15CEA2FF-D027-420D-8691-42FC6F755B8F}" type="presParOf" srcId="{27060B7A-D988-4EA1-B548-39C0DD40CF44}" destId="{AF314110-1EC9-414D-97A4-FC00C053EE0D}" srcOrd="6" destOrd="0" presId="urn:microsoft.com/office/officeart/2005/8/layout/list1"/>
    <dgm:cxn modelId="{A26592B7-7100-448F-A401-761305C733A5}" type="presParOf" srcId="{27060B7A-D988-4EA1-B548-39C0DD40CF44}" destId="{602551B8-BBAE-4109-B127-78AF0FEDADBB}" srcOrd="7" destOrd="0" presId="urn:microsoft.com/office/officeart/2005/8/layout/list1"/>
    <dgm:cxn modelId="{7A5F8273-E3F4-434E-AB47-19712DE91169}" type="presParOf" srcId="{27060B7A-D988-4EA1-B548-39C0DD40CF44}" destId="{3295B7CE-46AB-4958-B6FF-A2167B46AF44}" srcOrd="8" destOrd="0" presId="urn:microsoft.com/office/officeart/2005/8/layout/list1"/>
    <dgm:cxn modelId="{D9228200-2980-40E7-B63D-1C29289F547D}" type="presParOf" srcId="{3295B7CE-46AB-4958-B6FF-A2167B46AF44}" destId="{FA82A3FB-F2C6-462C-8C04-F306946B06DA}" srcOrd="0" destOrd="0" presId="urn:microsoft.com/office/officeart/2005/8/layout/list1"/>
    <dgm:cxn modelId="{A3BBE351-4EE0-41DF-A12B-90490C7DE785}" type="presParOf" srcId="{3295B7CE-46AB-4958-B6FF-A2167B46AF44}" destId="{C9212DF6-2725-43A3-9174-C9033F20149C}" srcOrd="1" destOrd="0" presId="urn:microsoft.com/office/officeart/2005/8/layout/list1"/>
    <dgm:cxn modelId="{F1D8953F-11CF-4CAF-BB40-854B64938583}" type="presParOf" srcId="{27060B7A-D988-4EA1-B548-39C0DD40CF44}" destId="{D65AD079-6B68-4B46-80BB-06C332EF033C}" srcOrd="9" destOrd="0" presId="urn:microsoft.com/office/officeart/2005/8/layout/list1"/>
    <dgm:cxn modelId="{50908412-B4FA-4D7F-B06B-921D5F825175}" type="presParOf" srcId="{27060B7A-D988-4EA1-B548-39C0DD40CF44}" destId="{F51645C3-4359-46F7-A651-F99AAB53ED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C752-B972-47AD-9F02-F33BB3AC9D73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6B62A-D55B-403F-A827-28EE299E2DF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CONSIDERANDO</a:t>
          </a:r>
          <a:endParaRPr lang="es-MX" sz="3100" kern="1200" dirty="0"/>
        </a:p>
      </dsp:txBody>
      <dsp:txXfrm>
        <a:off x="349472" y="51131"/>
        <a:ext cx="4177856" cy="825776"/>
      </dsp:txXfrm>
    </dsp:sp>
    <dsp:sp modelId="{AF314110-1EC9-414D-97A4-FC00C053EE0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6BBA-BC33-4BB2-ABE4-6642CEB04D8F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20 ARTÍCULOS</a:t>
          </a:r>
          <a:endParaRPr lang="es-MX" sz="3100" kern="1200" dirty="0"/>
        </a:p>
      </dsp:txBody>
      <dsp:txXfrm>
        <a:off x="349472" y="1457291"/>
        <a:ext cx="4177856" cy="825776"/>
      </dsp:txXfrm>
    </dsp:sp>
    <dsp:sp modelId="{F51645C3-4359-46F7-A651-F99AAB53ED32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12DF6-2725-43A3-9174-C9033F20149C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5 TRANSITORIOS</a:t>
          </a:r>
          <a:endParaRPr lang="es-MX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F3A6-0A41-4529-9CB4-9EF345155D72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63563-00B5-448D-9FB6-AEF7D0B799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1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3563-00B5-448D-9FB6-AEF7D0B7997E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1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75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3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39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6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01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975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6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9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BF98-1B3E-4E7F-BD5C-08B3B8B6D8EB}" type="datetimeFigureOut">
              <a:rPr lang="es-MX" smtClean="0"/>
              <a:t>17/09/2012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0707-2DB5-4EC2-81DF-D1FED4B267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1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6777"/>
            <a:ext cx="9053514" cy="66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58008" y="263691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ACUERDO NÚMERO  648  POR EL QUE SE ESTABLECEN NORMAS GENERALES PARA LA EVALUACIÓN, ACREDITACIÓN, PROMOCIÓN Y CERTIFICACIÓN EN LA EDUCACIÓN BÁSICA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CUERDO DE EVALUACIÓN PARA EDUCACIÓN BÁSICA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719980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Objeto </a:t>
            </a:r>
            <a:endParaRPr lang="es-MX" sz="2400" b="1" dirty="0" smtClean="0"/>
          </a:p>
          <a:p>
            <a:pPr algn="just"/>
            <a:endParaRPr lang="es-MX" sz="1200" b="1" dirty="0"/>
          </a:p>
          <a:p>
            <a:pPr algn="just"/>
            <a:r>
              <a:rPr lang="es-MX" sz="2300" dirty="0" smtClean="0"/>
              <a:t>Regular    la    </a:t>
            </a:r>
            <a:r>
              <a:rPr lang="es-MX" sz="2300" dirty="0"/>
              <a:t>evaluación</a:t>
            </a:r>
            <a:r>
              <a:rPr lang="es-MX" sz="2300" dirty="0" smtClean="0"/>
              <a:t>,     </a:t>
            </a:r>
            <a:r>
              <a:rPr lang="es-MX" sz="2300" dirty="0"/>
              <a:t>acreditación, </a:t>
            </a:r>
            <a:endParaRPr lang="es-MX" sz="2300" dirty="0" smtClean="0"/>
          </a:p>
          <a:p>
            <a:pPr algn="just"/>
            <a:r>
              <a:rPr lang="es-MX" sz="2300" dirty="0" smtClean="0"/>
              <a:t>promoción </a:t>
            </a:r>
            <a:r>
              <a:rPr lang="es-MX" sz="2300" dirty="0"/>
              <a:t>y certificación de los </a:t>
            </a:r>
            <a:r>
              <a:rPr lang="es-MX" sz="2300" dirty="0" smtClean="0"/>
              <a:t>alumnos que</a:t>
            </a:r>
          </a:p>
          <a:p>
            <a:pPr algn="just"/>
            <a:r>
              <a:rPr lang="es-MX" sz="2300" dirty="0" smtClean="0"/>
              <a:t>cursan </a:t>
            </a:r>
            <a:r>
              <a:rPr lang="es-MX" sz="2300" dirty="0"/>
              <a:t>la educación básica. </a:t>
            </a:r>
            <a:endParaRPr lang="es-MX" sz="2300" dirty="0" smtClean="0"/>
          </a:p>
          <a:p>
            <a:pPr algn="just"/>
            <a:endParaRPr lang="es-MX" sz="1200" dirty="0" smtClean="0"/>
          </a:p>
          <a:p>
            <a:pPr algn="just"/>
            <a:r>
              <a:rPr lang="es-MX" sz="2300" dirty="0" smtClean="0"/>
              <a:t>Los procesos de </a:t>
            </a:r>
            <a:r>
              <a:rPr lang="es-MX" sz="2300" dirty="0"/>
              <a:t>acreditación, </a:t>
            </a:r>
            <a:r>
              <a:rPr lang="es-MX" sz="2300" dirty="0" smtClean="0"/>
              <a:t>promoción</a:t>
            </a:r>
          </a:p>
          <a:p>
            <a:pPr algn="just"/>
            <a:r>
              <a:rPr lang="es-MX" sz="2300" dirty="0" smtClean="0"/>
              <a:t>y </a:t>
            </a:r>
            <a:r>
              <a:rPr lang="es-MX" sz="2300" dirty="0"/>
              <a:t>certificación, serán independientes </a:t>
            </a:r>
            <a:r>
              <a:rPr lang="es-MX" sz="2300" dirty="0" smtClean="0"/>
              <a:t>de </a:t>
            </a:r>
            <a:r>
              <a:rPr lang="es-MX" sz="2300" dirty="0"/>
              <a:t>los resultados de las evaluaciones externas que realicen las autoridades </a:t>
            </a:r>
            <a:r>
              <a:rPr lang="es-MX" sz="2300" dirty="0" smtClean="0"/>
              <a:t>educativas competentes</a:t>
            </a:r>
            <a:r>
              <a:rPr lang="es-MX" sz="2300" dirty="0"/>
              <a:t>, para evaluar el sistema educativo nacional y </a:t>
            </a:r>
            <a:r>
              <a:rPr lang="es-MX" sz="2300" dirty="0" smtClean="0"/>
              <a:t>los    </a:t>
            </a:r>
            <a:r>
              <a:rPr lang="es-MX" sz="2300" dirty="0" smtClean="0">
                <a:solidFill>
                  <a:schemeClr val="bg1"/>
                </a:solidFill>
              </a:rPr>
              <a:t>………………………………… </a:t>
            </a:r>
            <a:r>
              <a:rPr lang="es-MX" sz="2300" dirty="0" smtClean="0"/>
              <a:t>      sistemas </a:t>
            </a:r>
            <a:r>
              <a:rPr lang="es-MX" sz="2300" dirty="0"/>
              <a:t>educativos locales. </a:t>
            </a:r>
            <a:endParaRPr lang="es-MX" sz="2300" dirty="0" smtClean="0"/>
          </a:p>
          <a:p>
            <a:pPr marL="3052763" algn="just"/>
            <a:endParaRPr lang="es-MX" sz="1400" dirty="0" smtClean="0"/>
          </a:p>
          <a:p>
            <a:pPr marL="3052763" algn="just"/>
            <a:r>
              <a:rPr lang="es-MX" sz="2300" dirty="0" smtClean="0"/>
              <a:t>La </a:t>
            </a:r>
            <a:r>
              <a:rPr lang="es-MX" sz="2300" dirty="0"/>
              <a:t>SEP diseñará e implementará procesos de evaluación, acreditación, promoción y certificación diversificados y articulados, para la población escolar indígena, que permitan ofrecer una educación con pertinencia lingüística y cultural.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70" y="764704"/>
            <a:ext cx="2654902" cy="20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8956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1º 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2º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0000CC"/>
                </a:solidFill>
              </a:rPr>
              <a:t>Alcance</a:t>
            </a:r>
            <a:r>
              <a:rPr lang="es-MX" sz="4000" b="1" dirty="0">
                <a:solidFill>
                  <a:srgbClr val="0000CC"/>
                </a:solidFill>
              </a:rPr>
              <a:t> </a:t>
            </a:r>
            <a:endParaRPr lang="es-MX" sz="4000" b="1" dirty="0" smtClean="0">
              <a:solidFill>
                <a:srgbClr val="0000CC"/>
              </a:solidFill>
            </a:endParaRPr>
          </a:p>
          <a:p>
            <a:pPr algn="ctr"/>
            <a:endParaRPr lang="es-MX" sz="3200" b="1" dirty="0" smtClean="0"/>
          </a:p>
          <a:p>
            <a:pPr algn="just"/>
            <a:r>
              <a:rPr lang="es-MX" sz="2800" dirty="0" smtClean="0"/>
              <a:t>Las </a:t>
            </a:r>
            <a:r>
              <a:rPr lang="es-MX" sz="2800" dirty="0"/>
              <a:t>disposiciones contenidas en el presente Acuerdo son aplicables a todos los establecimientos educativos públicos y particulares con autorización, de los ámbitos federal, estatal y municipal que imparten educación preescolar, </a:t>
            </a:r>
            <a:r>
              <a:rPr lang="es-MX" sz="2800" dirty="0">
                <a:solidFill>
                  <a:srgbClr val="0000CC"/>
                </a:solidFill>
              </a:rPr>
              <a:t>primaria</a:t>
            </a:r>
            <a:r>
              <a:rPr lang="es-MX" sz="2800" dirty="0"/>
              <a:t> y secundaria; y se emiten sin perjuicio de las adaptaciones que sean necesarias en materia de educación indígena, especial o para adultos, así como de aquéllas requeridas en términos de los contextos y las características propias de cada modalidad o servicio educativo. </a:t>
            </a:r>
          </a:p>
        </p:txBody>
      </p:sp>
    </p:spTree>
    <p:extLst>
      <p:ext uri="{BB962C8B-B14F-4D97-AF65-F5344CB8AC3E}">
        <p14:creationId xmlns:p14="http://schemas.microsoft.com/office/powerpoint/2010/main" val="18512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3º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5144" y="692696"/>
            <a:ext cx="8505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Componentes que debe considerar la evaluación de los aprendizajes </a:t>
            </a:r>
            <a:endParaRPr lang="es-MX" sz="2400" dirty="0"/>
          </a:p>
          <a:p>
            <a:pPr algn="just"/>
            <a:r>
              <a:rPr lang="es-MX" sz="2400" dirty="0"/>
              <a:t>La evaluación de los aprendizajes se basará en la valoración del desempeño de los alumnos en relación con el logro </a:t>
            </a:r>
            <a:r>
              <a:rPr lang="es-MX" sz="2400" dirty="0" smtClean="0"/>
              <a:t>de los </a:t>
            </a:r>
            <a:r>
              <a:rPr lang="es-MX" sz="2400" dirty="0" err="1" smtClean="0"/>
              <a:t>aprendi</a:t>
            </a:r>
            <a:r>
              <a:rPr lang="es-MX" sz="2400" dirty="0" smtClean="0"/>
              <a:t>-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9"/>
          <a:stretch/>
        </p:blipFill>
        <p:spPr bwMode="auto">
          <a:xfrm>
            <a:off x="467544" y="2204864"/>
            <a:ext cx="2736304" cy="230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736304" cy="198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419872" y="2204864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err="1" smtClean="0"/>
              <a:t>zajes</a:t>
            </a:r>
            <a:r>
              <a:rPr lang="es-MX" sz="2400" dirty="0" smtClean="0"/>
              <a:t> </a:t>
            </a:r>
            <a:r>
              <a:rPr lang="es-MX" sz="2400" dirty="0"/>
              <a:t>esperados y las competencias que éstos favorecen. </a:t>
            </a:r>
          </a:p>
          <a:p>
            <a:pPr algn="just"/>
            <a:r>
              <a:rPr lang="es-MX" sz="2400" dirty="0" smtClean="0"/>
              <a:t>La </a:t>
            </a:r>
            <a:r>
              <a:rPr lang="es-MX" sz="2400" dirty="0"/>
              <a:t>evaluación tomará en cuenta las características de pluralidad social, lingüística y cultural, necesidades, intereses, capacidades, estilos y ritmos de aprendizaje de los alumnos. Toda evaluación debe conducir al mejoramiento del aprendizaje, así como a detectar y atender las fortalezas y debilidades en el proceso educativo de cada alumno. </a:t>
            </a:r>
          </a:p>
        </p:txBody>
      </p:sp>
    </p:spTree>
    <p:extLst>
      <p:ext uri="{BB962C8B-B14F-4D97-AF65-F5344CB8AC3E}">
        <p14:creationId xmlns:p14="http://schemas.microsoft.com/office/powerpoint/2010/main" val="33579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ARTÍCULO 4º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806216"/>
            <a:ext cx="893750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Definiciones </a:t>
            </a:r>
            <a:endParaRPr lang="es-MX" sz="3200" dirty="0"/>
          </a:p>
          <a:p>
            <a:pPr algn="just"/>
            <a:r>
              <a:rPr lang="es-MX" sz="2500" b="1" dirty="0">
                <a:solidFill>
                  <a:srgbClr val="0000CC"/>
                </a:solidFill>
              </a:rPr>
              <a:t>Acreditación: </a:t>
            </a:r>
            <a:r>
              <a:rPr lang="es-MX" sz="2500" dirty="0"/>
              <a:t>Acción que permite determinar que una persona, previa evaluación, logra los aprendizajes esperados. </a:t>
            </a:r>
          </a:p>
          <a:p>
            <a:pPr algn="just"/>
            <a:r>
              <a:rPr lang="es-MX" sz="2500" b="1" dirty="0">
                <a:solidFill>
                  <a:srgbClr val="0000CC"/>
                </a:solidFill>
              </a:rPr>
              <a:t>Cartilla de Educación Básica: </a:t>
            </a:r>
            <a:r>
              <a:rPr lang="es-MX" sz="2500" dirty="0"/>
              <a:t>Documento que permite informar periódicamente a los alumnos que cursan el tipo básico y a los padres de familia o tutores, los resultados de las evaluaciones parciales y finales, así como las observaciones sobre el desempeño académico de los alumnos. </a:t>
            </a:r>
          </a:p>
          <a:p>
            <a:pPr algn="just"/>
            <a:r>
              <a:rPr lang="es-MX" sz="2500" b="1" dirty="0">
                <a:solidFill>
                  <a:srgbClr val="0000CC"/>
                </a:solidFill>
              </a:rPr>
              <a:t>Certificación: </a:t>
            </a:r>
            <a:r>
              <a:rPr lang="es-MX" sz="2500" dirty="0"/>
              <a:t>Acción que permite dar testimonio, por medio de un documento oficial, que se acreditó total o parcialmente una unidad de aprendizaje, asignatura, grado escolar, nivel o tipo educativo. </a:t>
            </a:r>
          </a:p>
          <a:p>
            <a:pPr algn="just"/>
            <a:r>
              <a:rPr lang="es-MX" sz="2500" b="1" dirty="0">
                <a:solidFill>
                  <a:srgbClr val="0000CC"/>
                </a:solidFill>
              </a:rPr>
              <a:t>Promoción: </a:t>
            </a:r>
            <a:r>
              <a:rPr lang="es-MX" sz="2500" dirty="0"/>
              <a:t>Decisión del docente –sustentada en la evaluación sistemática– o de la autoridad educativa competente en materia de acreditación y certificación, que permite a un alumno continuar sus estudios en el grado o nivel educativo siguiente. </a:t>
            </a:r>
          </a:p>
        </p:txBody>
      </p:sp>
    </p:spTree>
    <p:extLst>
      <p:ext uri="{BB962C8B-B14F-4D97-AF65-F5344CB8AC3E}">
        <p14:creationId xmlns:p14="http://schemas.microsoft.com/office/powerpoint/2010/main" val="26660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4016" y="929908"/>
            <a:ext cx="444624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Cartilla de Educación </a:t>
            </a:r>
            <a:r>
              <a:rPr lang="es-MX" sz="2400" b="1" dirty="0" smtClean="0"/>
              <a:t>Básica</a:t>
            </a:r>
          </a:p>
          <a:p>
            <a:pPr algn="just"/>
            <a:r>
              <a:rPr lang="es-MX" sz="2400" b="1" dirty="0" smtClean="0"/>
              <a:t> </a:t>
            </a:r>
            <a:r>
              <a:rPr lang="es-MX" sz="2300" dirty="0" smtClean="0"/>
              <a:t>Se establece </a:t>
            </a:r>
            <a:r>
              <a:rPr lang="es-MX" sz="2300" dirty="0"/>
              <a:t>la Cartilla de Educación Básica como un documento: </a:t>
            </a:r>
            <a:endParaRPr lang="es-MX" sz="2300" dirty="0" smtClean="0"/>
          </a:p>
          <a:p>
            <a:pPr algn="just"/>
            <a:endParaRPr lang="es-MX" sz="1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300" b="1" dirty="0" smtClean="0">
                <a:solidFill>
                  <a:srgbClr val="0000CC"/>
                </a:solidFill>
              </a:rPr>
              <a:t>Informativo </a:t>
            </a:r>
            <a:r>
              <a:rPr lang="es-MX" sz="2300" b="1" dirty="0">
                <a:solidFill>
                  <a:srgbClr val="0000CC"/>
                </a:solidFill>
              </a:rPr>
              <a:t>del desempeño de los alumnos.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300" b="1" dirty="0" smtClean="0">
                <a:solidFill>
                  <a:srgbClr val="0000CC"/>
                </a:solidFill>
              </a:rPr>
              <a:t>Oficial </a:t>
            </a:r>
            <a:r>
              <a:rPr lang="es-MX" sz="2300" b="1" dirty="0">
                <a:solidFill>
                  <a:srgbClr val="0000CC"/>
                </a:solidFill>
              </a:rPr>
              <a:t>que legitima la acreditación y certificación parcial o total de cada grado de la educación básica. </a:t>
            </a:r>
            <a:endParaRPr lang="es-MX" sz="2300" b="1" dirty="0" smtClean="0">
              <a:solidFill>
                <a:srgbClr val="0000CC"/>
              </a:solidFill>
            </a:endParaRPr>
          </a:p>
          <a:p>
            <a:pPr algn="just"/>
            <a:endParaRPr lang="es-MX" sz="1000" dirty="0"/>
          </a:p>
          <a:p>
            <a:pPr algn="just"/>
            <a:r>
              <a:rPr lang="es-MX" sz="2300" dirty="0"/>
              <a:t>La información que se registre, será responsabilidad del docente, director o de las autoridades educativas competentes en materia de acreditación y certificación.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1068" r="2076" b="2064"/>
          <a:stretch/>
        </p:blipFill>
        <p:spPr bwMode="auto">
          <a:xfrm>
            <a:off x="4788024" y="929908"/>
            <a:ext cx="4131202" cy="559543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11760" y="692696"/>
            <a:ext cx="439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/>
              <a:t>Cartilla de Educación Básica </a:t>
            </a:r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329772" y="1340768"/>
            <a:ext cx="8490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Con el fin de garantizar el carácter nacional de la Cartilla de Educación Básica, la SEP establecerá su contenido mínimo y las características básicas de diseño. Las autoridades educativas locales podrán adecuar la Cartilla a sus requerimientos e incorporar contenidos y diseños complementarios. </a:t>
            </a:r>
          </a:p>
          <a:p>
            <a:pPr algn="just"/>
            <a:r>
              <a:rPr lang="es-MX" sz="2400" dirty="0"/>
              <a:t>La Cartilla de Educación Básica podrá expedirse en versión impresa o electrónica, de acuerdo a lo que establezcan las normas de control escolar que al efecto emita la SEP.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/>
        </p:blipFill>
        <p:spPr bwMode="auto">
          <a:xfrm>
            <a:off x="760917" y="4572801"/>
            <a:ext cx="2802971" cy="1967922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4" y="4572801"/>
            <a:ext cx="2644282" cy="1967922"/>
          </a:xfrm>
          <a:prstGeom prst="rect">
            <a:avLst/>
          </a:prstGeom>
          <a:noFill/>
          <a:ln w="158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6º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719400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/>
              <a:t>Contenido de la Cartilla de Educación Básica </a:t>
            </a:r>
            <a:endParaRPr lang="es-MX" sz="2600" b="1" dirty="0" smtClean="0"/>
          </a:p>
          <a:p>
            <a:pPr algn="ctr"/>
            <a:endParaRPr lang="es-MX" sz="1400" b="1" dirty="0" smtClean="0"/>
          </a:p>
          <a:p>
            <a:pPr algn="just"/>
            <a:r>
              <a:rPr lang="es-MX" sz="2600" b="1" dirty="0" smtClean="0">
                <a:solidFill>
                  <a:srgbClr val="0000CC"/>
                </a:solidFill>
              </a:rPr>
              <a:t>Deberá </a:t>
            </a:r>
            <a:r>
              <a:rPr lang="es-MX" sz="2600" b="1" dirty="0">
                <a:solidFill>
                  <a:srgbClr val="0000CC"/>
                </a:solidFill>
              </a:rPr>
              <a:t>incluir cuando menos la siguiente información: </a:t>
            </a:r>
            <a:endParaRPr lang="es-MX" sz="2600" b="1" dirty="0" smtClean="0">
              <a:solidFill>
                <a:srgbClr val="0000CC"/>
              </a:solidFill>
            </a:endParaRPr>
          </a:p>
          <a:p>
            <a:pPr algn="just"/>
            <a:r>
              <a:rPr lang="es-MX" sz="2600" b="1" dirty="0" smtClean="0">
                <a:solidFill>
                  <a:srgbClr val="0000CC"/>
                </a:solidFill>
              </a:rPr>
              <a:t>En </a:t>
            </a:r>
            <a:r>
              <a:rPr lang="es-MX" sz="2600" b="1" dirty="0">
                <a:solidFill>
                  <a:srgbClr val="0000CC"/>
                </a:solidFill>
              </a:rPr>
              <a:t>los tres niveles de la educación básica: </a:t>
            </a:r>
          </a:p>
          <a:p>
            <a:pPr algn="just"/>
            <a:endParaRPr lang="es-MX" sz="1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600" dirty="0" smtClean="0"/>
              <a:t>Datos </a:t>
            </a:r>
            <a:r>
              <a:rPr lang="es-MX" sz="2600" dirty="0"/>
              <a:t>generales del alumno;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600" dirty="0" smtClean="0"/>
              <a:t>Datos </a:t>
            </a:r>
            <a:r>
              <a:rPr lang="es-MX" sz="2600" dirty="0"/>
              <a:t>de identificación del establecimiento o servicio educativo en el que se realizan los estudios;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600" dirty="0" smtClean="0"/>
              <a:t>Niveles </a:t>
            </a:r>
            <a:r>
              <a:rPr lang="es-MX" sz="2600" dirty="0"/>
              <a:t>de desempeño y momentos de registro de evaluación en relación con el nivel educativo;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600" dirty="0" smtClean="0"/>
              <a:t>Observaciones </a:t>
            </a:r>
            <a:r>
              <a:rPr lang="es-MX" sz="2600" dirty="0"/>
              <a:t>específicas referentes a los apoyos que requiera el alumno y que se deberán destacar por parte del docente, en aspectos relacionados con el currículo, y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MX" sz="2600" dirty="0" smtClean="0"/>
              <a:t>Otras </a:t>
            </a:r>
            <a:r>
              <a:rPr lang="es-MX" sz="2600" dirty="0"/>
              <a:t>observaciones sobre apoyos que requiere el alumno por parte de los actores involucrados en el proceso educativo para mejorar su desempeño académico. </a:t>
            </a:r>
          </a:p>
        </p:txBody>
      </p:sp>
    </p:spTree>
    <p:extLst>
      <p:ext uri="{BB962C8B-B14F-4D97-AF65-F5344CB8AC3E}">
        <p14:creationId xmlns:p14="http://schemas.microsoft.com/office/powerpoint/2010/main" val="6006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6º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764704"/>
            <a:ext cx="87129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 de la Cartilla de Educación Básica </a:t>
            </a:r>
            <a:endPara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1100" b="1" dirty="0" smtClean="0"/>
          </a:p>
          <a:p>
            <a:pPr algn="just"/>
            <a:r>
              <a:rPr lang="es-MX" sz="2400" b="1" dirty="0" smtClean="0"/>
              <a:t>En </a:t>
            </a:r>
            <a:r>
              <a:rPr lang="es-MX" sz="2400" b="1" dirty="0"/>
              <a:t>la educación preescolar se incluirán: </a:t>
            </a:r>
            <a:endParaRPr lang="es-MX" sz="2400" b="1" dirty="0" smtClean="0"/>
          </a:p>
          <a:p>
            <a:pPr algn="just"/>
            <a:endParaRPr lang="es-MX" sz="1200" b="1" dirty="0" smtClean="0"/>
          </a:p>
          <a:p>
            <a:pPr algn="just"/>
            <a:endParaRPr lang="es-MX" sz="1200" b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2400" b="1" dirty="0" smtClean="0">
                <a:solidFill>
                  <a:srgbClr val="0000CC"/>
                </a:solidFill>
              </a:rPr>
              <a:t>Campos </a:t>
            </a:r>
            <a:r>
              <a:rPr lang="es-MX" sz="2400" b="1" dirty="0">
                <a:solidFill>
                  <a:srgbClr val="0000CC"/>
                </a:solidFill>
              </a:rPr>
              <a:t>formativos establecidos en el plan de estudios, y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2400" b="1" dirty="0" smtClean="0">
                <a:solidFill>
                  <a:srgbClr val="0000CC"/>
                </a:solidFill>
              </a:rPr>
              <a:t>Niveles </a:t>
            </a:r>
            <a:r>
              <a:rPr lang="es-MX" sz="2400" b="1" dirty="0">
                <a:solidFill>
                  <a:srgbClr val="0000CC"/>
                </a:solidFill>
              </a:rPr>
              <a:t>de desempeño. En la educación primaria y secundaria se incluirán: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2400" b="1" dirty="0" smtClean="0">
                <a:solidFill>
                  <a:srgbClr val="0000CC"/>
                </a:solidFill>
              </a:rPr>
              <a:t>Asignaturas </a:t>
            </a:r>
            <a:r>
              <a:rPr lang="es-MX" sz="2400" b="1" dirty="0">
                <a:solidFill>
                  <a:srgbClr val="0000CC"/>
                </a:solidFill>
              </a:rPr>
              <a:t>establecidas en el plan de estudios, así como los niveles de </a:t>
            </a:r>
            <a:r>
              <a:rPr lang="es-MX" sz="2400" b="1" dirty="0" smtClean="0">
                <a:solidFill>
                  <a:srgbClr val="0000CC"/>
                </a:solidFill>
              </a:rPr>
              <a:t>desempeño y </a:t>
            </a:r>
            <a:r>
              <a:rPr lang="es-MX" sz="2400" b="1" dirty="0">
                <a:solidFill>
                  <a:srgbClr val="0000CC"/>
                </a:solidFill>
              </a:rPr>
              <a:t>referencia numérica, y </a:t>
            </a:r>
            <a:r>
              <a:rPr lang="es-MX" sz="2400" b="1" dirty="0" smtClean="0">
                <a:solidFill>
                  <a:srgbClr val="0000CC"/>
                </a:solidFill>
              </a:rPr>
              <a:t>.</a:t>
            </a:r>
            <a:endParaRPr lang="es-MX" sz="2400" b="1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2400" b="1" dirty="0" smtClean="0">
                <a:solidFill>
                  <a:srgbClr val="0000CC"/>
                </a:solidFill>
              </a:rPr>
              <a:t>Promedio </a:t>
            </a:r>
            <a:r>
              <a:rPr lang="es-MX" sz="2400" b="1" dirty="0">
                <a:solidFill>
                  <a:srgbClr val="0000CC"/>
                </a:solidFill>
              </a:rPr>
              <a:t>final de calificaciones por asignatura y grado escolar. </a:t>
            </a:r>
            <a:endParaRPr lang="es-MX" sz="2400" b="1" dirty="0" smtClean="0">
              <a:solidFill>
                <a:srgbClr val="0000CC"/>
              </a:solidFill>
            </a:endParaRPr>
          </a:p>
          <a:p>
            <a:pPr algn="just"/>
            <a:endParaRPr lang="es-MX" sz="1400" b="1" dirty="0" smtClean="0"/>
          </a:p>
          <a:p>
            <a:pPr algn="just"/>
            <a:endParaRPr lang="es-MX" sz="1400" b="1" dirty="0" smtClean="0"/>
          </a:p>
          <a:p>
            <a:pPr algn="just"/>
            <a:r>
              <a:rPr lang="es-MX" sz="2400" b="1" dirty="0" smtClean="0"/>
              <a:t>Además </a:t>
            </a:r>
            <a:r>
              <a:rPr lang="es-MX" sz="2400" b="1" dirty="0"/>
              <a:t>de la Cartilla de Educación Básica, los establecimientos educativos públicos y particulares con autorización podrán emitir, para fines informativos, otros reportes específicos de evaluación de los aprendizajes adquiridos durante el proceso educativo. </a:t>
            </a:r>
          </a:p>
        </p:txBody>
      </p:sp>
    </p:spTree>
    <p:extLst>
      <p:ext uri="{BB962C8B-B14F-4D97-AF65-F5344CB8AC3E}">
        <p14:creationId xmlns:p14="http://schemas.microsoft.com/office/powerpoint/2010/main" val="2904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ARTÍCULO 7º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1002" y="1128801"/>
            <a:ext cx="886549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b="1" dirty="0"/>
              <a:t>Niveles de desempeño, escala de calificación y momentos de registro de</a:t>
            </a:r>
          </a:p>
          <a:p>
            <a:pPr algn="just"/>
            <a:r>
              <a:rPr lang="es-MX" sz="2100" b="1" dirty="0"/>
              <a:t>evaluación en la educación primaria y secundaria</a:t>
            </a:r>
          </a:p>
          <a:p>
            <a:pPr algn="just"/>
            <a:r>
              <a:rPr lang="es-MX" sz="2100" b="1" dirty="0"/>
              <a:t> </a:t>
            </a:r>
          </a:p>
          <a:p>
            <a:pPr algn="just"/>
            <a:r>
              <a:rPr lang="es-MX" sz="2100" b="1" dirty="0" smtClean="0"/>
              <a:t>Con base</a:t>
            </a:r>
            <a:r>
              <a:rPr lang="es-MX" sz="2100" b="1" dirty="0"/>
              <a:t> </a:t>
            </a:r>
            <a:r>
              <a:rPr lang="es-MX" sz="2100" b="1" dirty="0" smtClean="0"/>
              <a:t>en</a:t>
            </a:r>
            <a:r>
              <a:rPr lang="es-MX" sz="2100" b="1" dirty="0"/>
              <a:t> </a:t>
            </a:r>
            <a:r>
              <a:rPr lang="es-MX" sz="2100" b="1" dirty="0" smtClean="0"/>
              <a:t>las</a:t>
            </a:r>
            <a:r>
              <a:rPr lang="es-MX" sz="2100" b="1" dirty="0"/>
              <a:t> </a:t>
            </a:r>
            <a:r>
              <a:rPr lang="es-MX" sz="2100" b="1" dirty="0" smtClean="0"/>
              <a:t>evidencias</a:t>
            </a:r>
            <a:r>
              <a:rPr lang="es-MX" sz="2100" b="1" dirty="0"/>
              <a:t> </a:t>
            </a:r>
            <a:r>
              <a:rPr lang="es-MX" sz="2100" b="1" dirty="0" smtClean="0"/>
              <a:t>reunidas durante el proceso educativo, el </a:t>
            </a:r>
            <a:r>
              <a:rPr lang="es-MX" sz="2100" b="1" dirty="0"/>
              <a:t>docente utilizará los niveles de desempeño y referencia numérica para decidir en cuál nivel ubicar al alumno, y qué calificación asignar, en cada momento de registro de evaluación.</a:t>
            </a:r>
          </a:p>
          <a:p>
            <a:pPr algn="just"/>
            <a:r>
              <a:rPr lang="es-MX" sz="2100" b="1" dirty="0"/>
              <a:t>  </a:t>
            </a:r>
          </a:p>
          <a:p>
            <a:pPr algn="just"/>
            <a:r>
              <a:rPr lang="es-MX" sz="2100" b="1" dirty="0"/>
              <a:t>La escala oficial de calificaciones será numérica y se asentará en números enteros del 5 al 10, las que se vincularán con el nivel de desempeño en el que se ubica el alumno. Tanto en el nivel B como en el C, el docente definirá la referencia numérica con el número entero que corresponda de acuerdo con las evidencias del desempeño del alumno.</a:t>
            </a:r>
          </a:p>
          <a:p>
            <a:pPr algn="just"/>
            <a:r>
              <a:rPr lang="es-MX" sz="2100" b="1" dirty="0"/>
              <a:t> </a:t>
            </a:r>
          </a:p>
          <a:p>
            <a:pPr algn="just"/>
            <a:r>
              <a:rPr lang="es-MX" sz="2100" b="1" dirty="0"/>
              <a:t> </a:t>
            </a:r>
            <a:r>
              <a:rPr lang="es-MX" sz="2100" b="1" dirty="0" smtClean="0"/>
              <a:t>Los promedios de calificaciones que se generen por</a:t>
            </a:r>
            <a:r>
              <a:rPr lang="es-MX" sz="2100" b="1" dirty="0"/>
              <a:t>	</a:t>
            </a:r>
            <a:r>
              <a:rPr lang="es-MX" sz="2100" b="1" dirty="0" smtClean="0"/>
              <a:t>asignatura, grado escolar</a:t>
            </a:r>
            <a:r>
              <a:rPr lang="es-MX" sz="2100" b="1" dirty="0"/>
              <a:t>, nivel y tipo educativo, se expresarán con un número entero y un decimal, sin redondear:  5.0 a 10.0</a:t>
            </a:r>
          </a:p>
        </p:txBody>
      </p:sp>
    </p:spTree>
    <p:extLst>
      <p:ext uri="{BB962C8B-B14F-4D97-AF65-F5344CB8AC3E}">
        <p14:creationId xmlns:p14="http://schemas.microsoft.com/office/powerpoint/2010/main" val="842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ARTÍCULO 7º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692696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Niveles de desempeño y momentos de registro de evaluación en la educación preescolar </a:t>
            </a:r>
            <a:r>
              <a:rPr lang="es-MX" sz="2800" dirty="0"/>
              <a:t>En apego al programa de estudio y con base en las evidencias reunidas durante el proceso educativo, el docente utilizará los siguientes </a:t>
            </a:r>
            <a:r>
              <a:rPr lang="es-MX" sz="2800" b="1" dirty="0"/>
              <a:t>niveles de desempeño para ubicar al alumno, en cada momento de registro de evaluación. </a:t>
            </a:r>
            <a:r>
              <a:rPr lang="es-MX" sz="2800" dirty="0"/>
              <a:t>En la educación </a:t>
            </a:r>
            <a:r>
              <a:rPr lang="es-MX" sz="2800" b="1" dirty="0"/>
              <a:t>preescolar no habrá una referencia numérica</a:t>
            </a:r>
            <a:r>
              <a:rPr lang="es-MX" sz="2800" dirty="0"/>
              <a:t>, por lo que la evaluación será exclusivamente cualitativa.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" y="4293096"/>
            <a:ext cx="903144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" y="678804"/>
            <a:ext cx="9053515" cy="612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7º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76644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NIVELES DE DESEMPEÑO Y ESCALA DE CALIFICACIONES EN EDUCACIÓN PRIMARIA Y SECUNDARIA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7698"/>
              </p:ext>
            </p:extLst>
          </p:nvPr>
        </p:nvGraphicFramePr>
        <p:xfrm>
          <a:off x="179513" y="1709587"/>
          <a:ext cx="8784974" cy="4959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7948"/>
                <a:gridCol w="3640883"/>
                <a:gridCol w="1296143"/>
              </a:tblGrid>
              <a:tr h="88495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 marL="958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effectLst/>
                        </a:rPr>
                        <a:t>NIVEL</a:t>
                      </a:r>
                      <a:r>
                        <a:rPr lang="es-MX" sz="1500" b="1" spc="-40" dirty="0">
                          <a:effectLst/>
                        </a:rPr>
                        <a:t> </a:t>
                      </a:r>
                      <a:r>
                        <a:rPr lang="es-MX" sz="1500" b="1" dirty="0">
                          <a:effectLst/>
                        </a:rPr>
                        <a:t>DE</a:t>
                      </a:r>
                      <a:r>
                        <a:rPr lang="es-MX" sz="1500" b="1" spc="-20" dirty="0">
                          <a:effectLst/>
                        </a:rPr>
                        <a:t> </a:t>
                      </a:r>
                      <a:r>
                        <a:rPr lang="es-MX" sz="1500" b="1" spc="5" dirty="0">
                          <a:effectLst/>
                        </a:rPr>
                        <a:t>D</a:t>
                      </a:r>
                      <a:r>
                        <a:rPr lang="es-MX" sz="1500" b="1" spc="-10" dirty="0">
                          <a:effectLst/>
                        </a:rPr>
                        <a:t>E</a:t>
                      </a:r>
                      <a:r>
                        <a:rPr lang="es-MX" sz="1500" b="1" dirty="0">
                          <a:effectLst/>
                        </a:rPr>
                        <a:t>SEMPE</a:t>
                      </a:r>
                      <a:r>
                        <a:rPr lang="es-MX" sz="1500" b="1" spc="5" dirty="0">
                          <a:effectLst/>
                        </a:rPr>
                        <a:t>Ñ</a:t>
                      </a:r>
                      <a:r>
                        <a:rPr lang="es-MX" sz="1500" b="1" dirty="0">
                          <a:effectLst/>
                        </a:rPr>
                        <a:t>O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5" marR="241300" indent="-3175" algn="ctr">
                        <a:lnSpc>
                          <a:spcPct val="112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s-MX" sz="1500" b="1" spc="-15">
                          <a:effectLst/>
                        </a:rPr>
                        <a:t>C</a:t>
                      </a:r>
                      <a:r>
                        <a:rPr lang="es-MX" sz="1500" b="1">
                          <a:effectLst/>
                        </a:rPr>
                        <a:t>OLA</a:t>
                      </a:r>
                      <a:r>
                        <a:rPr lang="es-MX" sz="1500" b="1" spc="5">
                          <a:effectLst/>
                        </a:rPr>
                        <a:t>B</a:t>
                      </a:r>
                      <a:r>
                        <a:rPr lang="es-MX" sz="1500" b="1">
                          <a:effectLst/>
                        </a:rPr>
                        <a:t>OR</a:t>
                      </a:r>
                      <a:r>
                        <a:rPr lang="es-MX" sz="1500" b="1" spc="-15">
                          <a:effectLst/>
                        </a:rPr>
                        <a:t>A</a:t>
                      </a:r>
                      <a:r>
                        <a:rPr lang="es-MX" sz="1500" b="1">
                          <a:effectLst/>
                        </a:rPr>
                        <a:t>C</a:t>
                      </a:r>
                      <a:r>
                        <a:rPr lang="es-MX" sz="1500" b="1" spc="-10">
                          <a:effectLst/>
                        </a:rPr>
                        <a:t>I</a:t>
                      </a:r>
                      <a:r>
                        <a:rPr lang="es-MX" sz="1500" b="1">
                          <a:effectLst/>
                        </a:rPr>
                        <a:t>ÓN</a:t>
                      </a:r>
                      <a:r>
                        <a:rPr lang="es-MX" sz="1500" b="1" spc="-50">
                          <a:effectLst/>
                        </a:rPr>
                        <a:t> </a:t>
                      </a:r>
                      <a:r>
                        <a:rPr lang="es-MX" sz="1500" b="1">
                          <a:effectLst/>
                        </a:rPr>
                        <a:t>R</a:t>
                      </a:r>
                      <a:r>
                        <a:rPr lang="es-MX" sz="1500" b="1" spc="-20">
                          <a:effectLst/>
                        </a:rPr>
                        <a:t>E</a:t>
                      </a:r>
                      <a:r>
                        <a:rPr lang="es-MX" sz="1500" b="1">
                          <a:effectLst/>
                        </a:rPr>
                        <a:t>QUERI</a:t>
                      </a:r>
                      <a:r>
                        <a:rPr lang="es-MX" sz="1500" b="1" spc="-40">
                          <a:effectLst/>
                        </a:rPr>
                        <a:t>D</a:t>
                      </a:r>
                      <a:r>
                        <a:rPr lang="es-MX" sz="1500" b="1">
                          <a:effectLst/>
                        </a:rPr>
                        <a:t>A</a:t>
                      </a:r>
                      <a:r>
                        <a:rPr lang="es-MX" sz="1500" b="1" spc="-70">
                          <a:effectLst/>
                        </a:rPr>
                        <a:t> </a:t>
                      </a:r>
                      <a:r>
                        <a:rPr lang="es-MX" sz="1500" b="1">
                          <a:effectLst/>
                        </a:rPr>
                        <a:t>POR </a:t>
                      </a:r>
                      <a:r>
                        <a:rPr lang="es-MX" sz="1500" b="1" spc="-105">
                          <a:effectLst/>
                        </a:rPr>
                        <a:t>P</a:t>
                      </a:r>
                      <a:r>
                        <a:rPr lang="es-MX" sz="1500" b="1" spc="5">
                          <a:effectLst/>
                        </a:rPr>
                        <a:t>A</a:t>
                      </a:r>
                      <a:r>
                        <a:rPr lang="es-MX" sz="1500" b="1" spc="-10">
                          <a:effectLst/>
                        </a:rPr>
                        <a:t>R</a:t>
                      </a:r>
                      <a:r>
                        <a:rPr lang="es-MX" sz="1500" b="1">
                          <a:effectLst/>
                        </a:rPr>
                        <a:t>TE</a:t>
                      </a:r>
                      <a:r>
                        <a:rPr lang="es-MX" sz="1500" b="1" spc="-55">
                          <a:effectLst/>
                        </a:rPr>
                        <a:t> </a:t>
                      </a:r>
                      <a:r>
                        <a:rPr lang="es-MX" sz="1500" b="1">
                          <a:effectLst/>
                        </a:rPr>
                        <a:t>DE</a:t>
                      </a:r>
                      <a:r>
                        <a:rPr lang="es-MX" sz="1500" b="1" spc="-15">
                          <a:effectLst/>
                        </a:rPr>
                        <a:t> </a:t>
                      </a:r>
                      <a:r>
                        <a:rPr lang="es-MX" sz="1500" b="1" spc="-5">
                          <a:effectLst/>
                        </a:rPr>
                        <a:t>L</a:t>
                      </a:r>
                      <a:r>
                        <a:rPr lang="es-MX" sz="1500" b="1">
                          <a:effectLst/>
                        </a:rPr>
                        <a:t>A </a:t>
                      </a:r>
                      <a:r>
                        <a:rPr lang="es-MX" sz="1500" b="1" spc="-95">
                          <a:effectLst/>
                        </a:rPr>
                        <a:t>F</a:t>
                      </a:r>
                      <a:r>
                        <a:rPr lang="es-MX" sz="1500" b="1" spc="5">
                          <a:effectLst/>
                        </a:rPr>
                        <a:t>A</a:t>
                      </a:r>
                      <a:r>
                        <a:rPr lang="es-MX" sz="1500" b="1">
                          <a:effectLst/>
                        </a:rPr>
                        <a:t>M</a:t>
                      </a:r>
                      <a:r>
                        <a:rPr lang="es-MX" sz="1500" b="1" spc="-10">
                          <a:effectLst/>
                        </a:rPr>
                        <a:t>I</a:t>
                      </a:r>
                      <a:r>
                        <a:rPr lang="es-MX" sz="1500" b="1">
                          <a:effectLst/>
                        </a:rPr>
                        <a:t>L</a:t>
                      </a:r>
                      <a:r>
                        <a:rPr lang="es-MX" sz="1500" b="1" spc="-10">
                          <a:effectLst/>
                        </a:rPr>
                        <a:t>I</a:t>
                      </a:r>
                      <a:r>
                        <a:rPr lang="es-MX" sz="1500" b="1" spc="30">
                          <a:effectLst/>
                        </a:rPr>
                        <a:t>A</a:t>
                      </a:r>
                      <a:r>
                        <a:rPr lang="es-MX" sz="1500" b="1">
                          <a:effectLst/>
                        </a:rPr>
                        <a:t>,</a:t>
                      </a:r>
                      <a:r>
                        <a:rPr lang="es-MX" sz="1500" b="1" spc="-15">
                          <a:effectLst/>
                        </a:rPr>
                        <a:t> </a:t>
                      </a:r>
                      <a:r>
                        <a:rPr lang="es-MX" sz="1500" b="1">
                          <a:effectLst/>
                        </a:rPr>
                        <a:t>DOCEN</a:t>
                      </a:r>
                      <a:r>
                        <a:rPr lang="es-MX" sz="1500" b="1" spc="5">
                          <a:effectLst/>
                        </a:rPr>
                        <a:t>T</a:t>
                      </a:r>
                      <a:r>
                        <a:rPr lang="es-MX" sz="1500" b="1" spc="-10">
                          <a:effectLst/>
                        </a:rPr>
                        <a:t>E</a:t>
                      </a:r>
                      <a:r>
                        <a:rPr lang="es-MX" sz="1500" b="1">
                          <a:effectLst/>
                        </a:rPr>
                        <a:t>S</a:t>
                      </a:r>
                      <a:r>
                        <a:rPr lang="es-MX" sz="1500" b="1" spc="-60">
                          <a:effectLst/>
                        </a:rPr>
                        <a:t> </a:t>
                      </a:r>
                      <a:r>
                        <a:rPr lang="es-MX" sz="1500" b="1">
                          <a:effectLst/>
                        </a:rPr>
                        <a:t>Y</a:t>
                      </a:r>
                      <a:endParaRPr lang="es-MX" sz="1000" b="1">
                        <a:effectLst/>
                      </a:endParaRPr>
                    </a:p>
                    <a:p>
                      <a:pPr marL="1210945" marR="1209040"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effectLst/>
                        </a:rPr>
                        <a:t>DIR</a:t>
                      </a:r>
                      <a:r>
                        <a:rPr lang="es-MX" sz="1500" b="1" spc="-25">
                          <a:effectLst/>
                        </a:rPr>
                        <a:t>E</a:t>
                      </a:r>
                      <a:r>
                        <a:rPr lang="es-MX" sz="1500" b="1" spc="5">
                          <a:effectLst/>
                        </a:rPr>
                        <a:t>C</a:t>
                      </a:r>
                      <a:r>
                        <a:rPr lang="es-MX" sz="1500" b="1">
                          <a:effectLst/>
                        </a:rPr>
                        <a:t>TI</a:t>
                      </a:r>
                      <a:r>
                        <a:rPr lang="es-MX" sz="1500" b="1" spc="-35">
                          <a:effectLst/>
                        </a:rPr>
                        <a:t>V</a:t>
                      </a:r>
                      <a:r>
                        <a:rPr lang="es-MX" sz="1500" b="1">
                          <a:effectLst/>
                        </a:rPr>
                        <a:t>OS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</a:rPr>
                        <a:t> </a:t>
                      </a:r>
                    </a:p>
                    <a:p>
                      <a:pPr marL="179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effectLst/>
                        </a:rPr>
                        <a:t>REFERENC</a:t>
                      </a:r>
                      <a:r>
                        <a:rPr lang="es-MX" sz="1500" b="1" spc="-10">
                          <a:effectLst/>
                        </a:rPr>
                        <a:t>I</a:t>
                      </a:r>
                      <a:r>
                        <a:rPr lang="es-MX" sz="1500" b="1">
                          <a:effectLst/>
                        </a:rPr>
                        <a:t>A</a:t>
                      </a:r>
                      <a:endParaRPr lang="es-MX" sz="1000" b="1">
                        <a:effectLst/>
                      </a:endParaRPr>
                    </a:p>
                    <a:p>
                      <a:pPr marL="227965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s-MX" sz="1500" b="1">
                          <a:effectLst/>
                        </a:rPr>
                        <a:t>N</a:t>
                      </a:r>
                      <a:r>
                        <a:rPr lang="es-MX" sz="1500" b="1" spc="5">
                          <a:effectLst/>
                        </a:rPr>
                        <a:t>U</a:t>
                      </a:r>
                      <a:r>
                        <a:rPr lang="es-MX" sz="1500" b="1">
                          <a:effectLst/>
                        </a:rPr>
                        <a:t>MÉR</a:t>
                      </a:r>
                      <a:r>
                        <a:rPr lang="es-MX" sz="1500" b="1" spc="-5">
                          <a:effectLst/>
                        </a:rPr>
                        <a:t>I</a:t>
                      </a:r>
                      <a:r>
                        <a:rPr lang="es-MX" sz="1500" b="1">
                          <a:effectLst/>
                        </a:rPr>
                        <a:t>CA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0393">
                <a:tc>
                  <a:txBody>
                    <a:bodyPr/>
                    <a:lstStyle/>
                    <a:p>
                      <a:pPr marL="330835" marR="22860" indent="-268605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A: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Mu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 spc="-20">
                          <a:effectLst/>
                        </a:rPr>
                        <a:t>s</a:t>
                      </a:r>
                      <a:r>
                        <a:rPr lang="es-MX" sz="1600" b="1" spc="-5">
                          <a:effectLst/>
                        </a:rPr>
                        <a:t>t</a:t>
                      </a:r>
                      <a:r>
                        <a:rPr lang="es-MX" sz="1600" b="1" spc="-40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21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15">
                          <a:effectLst/>
                        </a:rPr>
                        <a:t>m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ñ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22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20">
                          <a:effectLst/>
                        </a:rPr>
                        <a:t>st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-15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235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en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-5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n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25">
                          <a:effectLst/>
                        </a:rPr>
                        <a:t>z</a:t>
                      </a:r>
                      <a:r>
                        <a:rPr lang="es-MX" sz="1600" b="1">
                          <a:effectLst/>
                        </a:rPr>
                        <a:t>ajes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q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21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21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el</a:t>
                      </a:r>
                      <a:endParaRPr lang="es-MX" sz="1000" b="1">
                        <a:effectLst/>
                      </a:endParaRPr>
                    </a:p>
                    <a:p>
                      <a:pPr marL="33083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MX" sz="1600" b="1" spc="5">
                          <a:effectLst/>
                        </a:rPr>
                        <a:t>b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oq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 spc="10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</a:rPr>
                        <a:t> </a:t>
                      </a:r>
                      <a:endParaRPr lang="es-MX" sz="1000" b="1">
                        <a:effectLst/>
                      </a:endParaRPr>
                    </a:p>
                    <a:p>
                      <a:pPr marL="62865" marR="196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s-MX" sz="1600" b="1" spc="-40">
                          <a:effectLst/>
                        </a:rPr>
                        <a:t>P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-3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65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on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20">
                          <a:effectLst/>
                        </a:rPr>
                        <a:t>r</a:t>
                      </a:r>
                      <a:r>
                        <a:rPr lang="es-MX" sz="1600" b="1" spc="-35">
                          <a:effectLst/>
                        </a:rPr>
                        <a:t>v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r</a:t>
                      </a:r>
                      <a:r>
                        <a:rPr lang="es-MX" sz="1600" b="1" spc="6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 spc="-25">
                          <a:effectLst/>
                        </a:rPr>
                        <a:t>s</a:t>
                      </a:r>
                      <a:r>
                        <a:rPr lang="es-MX" sz="1600" b="1" spc="-15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7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n</a:t>
                      </a:r>
                      <a:r>
                        <a:rPr lang="es-MX" sz="1600" b="1" spc="-10">
                          <a:effectLst/>
                        </a:rPr>
                        <a:t>iv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7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7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ne</a:t>
                      </a:r>
                      <a:r>
                        <a:rPr lang="es-MX" sz="1600" b="1">
                          <a:effectLst/>
                        </a:rPr>
                        <a:t>ce</a:t>
                      </a:r>
                      <a:r>
                        <a:rPr lang="es-MX" sz="1600" b="1" spc="-10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ario man</a:t>
                      </a:r>
                      <a:r>
                        <a:rPr lang="es-MX" sz="1600" b="1" spc="-20">
                          <a:effectLst/>
                        </a:rPr>
                        <a:t>t</a:t>
                      </a:r>
                      <a:r>
                        <a:rPr lang="es-MX" sz="1600" b="1" spc="5">
                          <a:effectLst/>
                        </a:rPr>
                        <a:t>ene</a:t>
                      </a:r>
                      <a:r>
                        <a:rPr lang="es-MX" sz="1600" b="1">
                          <a:effectLst/>
                        </a:rPr>
                        <a:t>r</a:t>
                      </a:r>
                      <a:r>
                        <a:rPr lang="es-MX" sz="1600" b="1" spc="-4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l a</a:t>
                      </a:r>
                      <a:r>
                        <a:rPr lang="es-MX" sz="1600" b="1" spc="10">
                          <a:effectLst/>
                        </a:rPr>
                        <a:t>p</a:t>
                      </a:r>
                      <a:r>
                        <a:rPr lang="es-MX" sz="1600" b="1" spc="-5">
                          <a:effectLst/>
                        </a:rPr>
                        <a:t>o</a:t>
                      </a:r>
                      <a:r>
                        <a:rPr lang="es-MX" sz="1600" b="1" spc="-25">
                          <a:effectLst/>
                        </a:rPr>
                        <a:t>y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 spc="10">
                          <a:effectLst/>
                        </a:rPr>
                        <a:t>qu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25">
                          <a:effectLst/>
                        </a:rPr>
                        <a:t> </a:t>
                      </a:r>
                      <a:r>
                        <a:rPr lang="es-MX" sz="1600" b="1" spc="10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l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br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10">
                          <a:effectLst/>
                        </a:rPr>
                        <a:t>n</a:t>
                      </a:r>
                      <a:r>
                        <a:rPr lang="es-MX" sz="1600" b="1">
                          <a:effectLst/>
                        </a:rPr>
                        <a:t>d</a:t>
                      </a:r>
                      <a:r>
                        <a:rPr lang="es-MX" sz="1600" b="1" spc="-25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 marL="274638" marR="55689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10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0393">
                <a:tc>
                  <a:txBody>
                    <a:bodyPr/>
                    <a:lstStyle/>
                    <a:p>
                      <a:pPr marL="330835" marR="22225" indent="-268605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MX" sz="1600" b="1" spc="-5">
                          <a:effectLst/>
                        </a:rPr>
                        <a:t>B</a:t>
                      </a:r>
                      <a:r>
                        <a:rPr lang="es-MX" sz="1600" b="1">
                          <a:effectLst/>
                        </a:rPr>
                        <a:t>: </a:t>
                      </a:r>
                      <a:r>
                        <a:rPr lang="es-MX" sz="1600" b="1" spc="100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Mu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-20">
                          <a:effectLst/>
                        </a:rPr>
                        <a:t>s</a:t>
                      </a:r>
                      <a:r>
                        <a:rPr lang="es-MX" sz="1600" b="1" spc="-5">
                          <a:effectLst/>
                        </a:rPr>
                        <a:t>t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 </a:t>
                      </a:r>
                      <a:r>
                        <a:rPr lang="es-MX" sz="1600" b="1" spc="8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n </a:t>
                      </a:r>
                      <a:r>
                        <a:rPr lang="es-MX" sz="1600" b="1" spc="10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15">
                          <a:effectLst/>
                        </a:rPr>
                        <a:t>m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ñ</a:t>
                      </a:r>
                      <a:r>
                        <a:rPr lang="es-MX" sz="1600" b="1">
                          <a:effectLst/>
                        </a:rPr>
                        <a:t>o </a:t>
                      </a:r>
                      <a:r>
                        <a:rPr lang="es-MX" sz="1600" b="1" spc="11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-5">
                          <a:effectLst/>
                        </a:rPr>
                        <a:t>t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20">
                          <a:effectLst/>
                        </a:rPr>
                        <a:t>s</a:t>
                      </a:r>
                      <a:r>
                        <a:rPr lang="es-MX" sz="1600" b="1" spc="-40">
                          <a:effectLst/>
                        </a:rPr>
                        <a:t>f</a:t>
                      </a:r>
                      <a:r>
                        <a:rPr lang="es-MX" sz="1600" b="1">
                          <a:effectLst/>
                        </a:rPr>
                        <a:t>ac</a:t>
                      </a:r>
                      <a:r>
                        <a:rPr lang="es-MX" sz="1600" b="1" spc="-10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io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125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14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-5">
                          <a:effectLst/>
                        </a:rPr>
                        <a:t>p</a:t>
                      </a:r>
                      <a:r>
                        <a:rPr lang="es-MX" sz="1600" b="1" spc="-2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nd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-30">
                          <a:effectLst/>
                        </a:rPr>
                        <a:t>z</a:t>
                      </a:r>
                      <a:r>
                        <a:rPr lang="es-MX" sz="1600" b="1">
                          <a:effectLst/>
                        </a:rPr>
                        <a:t>ajes</a:t>
                      </a:r>
                      <a:r>
                        <a:rPr lang="es-MX" sz="1600" b="1" spc="13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q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14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135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14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en</a:t>
                      </a:r>
                      <a:endParaRPr lang="es-MX" sz="1000" b="1">
                        <a:effectLst/>
                      </a:endParaRPr>
                    </a:p>
                    <a:p>
                      <a:pPr marL="33083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el</a:t>
                      </a:r>
                      <a:r>
                        <a:rPr lang="es-MX" sz="1600" b="1" spc="-5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b</a:t>
                      </a:r>
                      <a:r>
                        <a:rPr lang="es-MX" sz="1600" b="1" spc="5">
                          <a:effectLst/>
                        </a:rPr>
                        <a:t>l</a:t>
                      </a:r>
                      <a:r>
                        <a:rPr lang="es-MX" sz="1600" b="1">
                          <a:effectLst/>
                        </a:rPr>
                        <a:t>oq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20955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104900" algn="l"/>
                          <a:tab pos="1943100" algn="l"/>
                          <a:tab pos="3022600" algn="l"/>
                        </a:tabLst>
                      </a:pPr>
                      <a:r>
                        <a:rPr lang="es-MX" sz="1600" b="1" spc="5" dirty="0">
                          <a:effectLst/>
                        </a:rPr>
                        <a:t>Ne</a:t>
                      </a:r>
                      <a:r>
                        <a:rPr lang="es-MX" sz="1600" b="1" dirty="0">
                          <a:effectLst/>
                        </a:rPr>
                        <a:t>c</a:t>
                      </a:r>
                      <a:r>
                        <a:rPr lang="es-MX" sz="1600" b="1" spc="5" dirty="0">
                          <a:effectLst/>
                        </a:rPr>
                        <a:t>e</a:t>
                      </a:r>
                      <a:r>
                        <a:rPr lang="es-MX" sz="1600" b="1" dirty="0">
                          <a:effectLst/>
                        </a:rPr>
                        <a:t>si</a:t>
                      </a:r>
                      <a:r>
                        <a:rPr lang="es-MX" sz="1600" b="1" spc="-15" dirty="0">
                          <a:effectLst/>
                        </a:rPr>
                        <a:t>t</a:t>
                      </a:r>
                      <a:r>
                        <a:rPr lang="es-MX" sz="1600" b="1" dirty="0">
                          <a:effectLst/>
                        </a:rPr>
                        <a:t>a	</a:t>
                      </a:r>
                      <a:r>
                        <a:rPr lang="es-MX" sz="1600" b="1" spc="-10" dirty="0">
                          <a:effectLst/>
                        </a:rPr>
                        <a:t>a</a:t>
                      </a:r>
                      <a:r>
                        <a:rPr lang="es-MX" sz="1600" b="1" spc="5" dirty="0">
                          <a:effectLst/>
                        </a:rPr>
                        <a:t>p</a:t>
                      </a:r>
                      <a:r>
                        <a:rPr lang="es-MX" sz="1600" b="1" spc="-5" dirty="0">
                          <a:effectLst/>
                        </a:rPr>
                        <a:t>o</a:t>
                      </a:r>
                      <a:r>
                        <a:rPr lang="es-MX" sz="1600" b="1" spc="-25" dirty="0">
                          <a:effectLst/>
                        </a:rPr>
                        <a:t>y</a:t>
                      </a:r>
                      <a:r>
                        <a:rPr lang="es-MX" sz="1600" b="1" dirty="0">
                          <a:effectLst/>
                        </a:rPr>
                        <a:t>o	adic</a:t>
                      </a:r>
                      <a:r>
                        <a:rPr lang="es-MX" sz="1600" b="1" spc="10" dirty="0">
                          <a:effectLst/>
                        </a:rPr>
                        <a:t>i</a:t>
                      </a:r>
                      <a:r>
                        <a:rPr lang="es-MX" sz="1600" b="1" spc="-5" dirty="0">
                          <a:effectLst/>
                        </a:rPr>
                        <a:t>o</a:t>
                      </a:r>
                      <a:r>
                        <a:rPr lang="es-MX" sz="1600" b="1" spc="5" dirty="0">
                          <a:effectLst/>
                        </a:rPr>
                        <a:t>n</a:t>
                      </a:r>
                      <a:r>
                        <a:rPr lang="es-MX" sz="1600" b="1" spc="-10" dirty="0">
                          <a:effectLst/>
                        </a:rPr>
                        <a:t>a</a:t>
                      </a:r>
                      <a:r>
                        <a:rPr lang="es-MX" sz="1600" b="1" dirty="0">
                          <a:effectLst/>
                        </a:rPr>
                        <a:t>l	</a:t>
                      </a:r>
                      <a:r>
                        <a:rPr lang="es-MX" sz="1600" b="1" spc="5" dirty="0">
                          <a:effectLst/>
                        </a:rPr>
                        <a:t>p</a:t>
                      </a:r>
                      <a:r>
                        <a:rPr lang="es-MX" sz="1600" b="1" spc="-10" dirty="0">
                          <a:effectLst/>
                        </a:rPr>
                        <a:t>a</a:t>
                      </a:r>
                      <a:r>
                        <a:rPr lang="es-MX" sz="1600" b="1" spc="-40" dirty="0">
                          <a:effectLst/>
                        </a:rPr>
                        <a:t>r</a:t>
                      </a:r>
                      <a:r>
                        <a:rPr lang="es-MX" sz="1600" b="1" dirty="0">
                          <a:effectLst/>
                        </a:rPr>
                        <a:t>a </a:t>
                      </a:r>
                      <a:r>
                        <a:rPr lang="es-MX" sz="1600" b="1" spc="-15" dirty="0">
                          <a:effectLst/>
                        </a:rPr>
                        <a:t>r</a:t>
                      </a:r>
                      <a:r>
                        <a:rPr lang="es-MX" sz="1600" b="1" spc="-5" dirty="0">
                          <a:effectLst/>
                        </a:rPr>
                        <a:t>e</a:t>
                      </a:r>
                      <a:r>
                        <a:rPr lang="es-MX" sz="1600" b="1" spc="5" dirty="0">
                          <a:effectLst/>
                        </a:rPr>
                        <a:t>s</a:t>
                      </a:r>
                      <a:r>
                        <a:rPr lang="es-MX" sz="1600" b="1" spc="-5" dirty="0">
                          <a:effectLst/>
                        </a:rPr>
                        <a:t>o</a:t>
                      </a:r>
                      <a:r>
                        <a:rPr lang="es-MX" sz="1600" b="1" dirty="0">
                          <a:effectLst/>
                        </a:rPr>
                        <a:t>l</a:t>
                      </a:r>
                      <a:r>
                        <a:rPr lang="es-MX" sz="1600" b="1" spc="-20" dirty="0">
                          <a:effectLst/>
                        </a:rPr>
                        <a:t>v</a:t>
                      </a:r>
                      <a:r>
                        <a:rPr lang="es-MX" sz="1600" b="1" spc="-5" dirty="0">
                          <a:effectLst/>
                        </a:rPr>
                        <a:t>e</a:t>
                      </a:r>
                      <a:r>
                        <a:rPr lang="es-MX" sz="1600" b="1" dirty="0">
                          <a:effectLst/>
                        </a:rPr>
                        <a:t>r </a:t>
                      </a:r>
                      <a:r>
                        <a:rPr lang="es-MX" sz="1600" b="1" spc="225" dirty="0">
                          <a:effectLst/>
                        </a:rPr>
                        <a:t> </a:t>
                      </a:r>
                      <a:r>
                        <a:rPr lang="es-MX" sz="1600" b="1" dirty="0">
                          <a:effectLst/>
                        </a:rPr>
                        <a:t>l</a:t>
                      </a:r>
                      <a:r>
                        <a:rPr lang="es-MX" sz="1600" b="1" spc="-5" dirty="0">
                          <a:effectLst/>
                        </a:rPr>
                        <a:t>a</a:t>
                      </a:r>
                      <a:r>
                        <a:rPr lang="es-MX" sz="1600" b="1" dirty="0">
                          <a:effectLst/>
                        </a:rPr>
                        <a:t>s </a:t>
                      </a:r>
                      <a:r>
                        <a:rPr lang="es-MX" sz="1600" b="1" spc="230" dirty="0">
                          <a:effectLst/>
                        </a:rPr>
                        <a:t> </a:t>
                      </a:r>
                      <a:r>
                        <a:rPr lang="es-MX" sz="1600" b="1" spc="5" dirty="0">
                          <a:effectLst/>
                        </a:rPr>
                        <a:t>s</a:t>
                      </a:r>
                      <a:r>
                        <a:rPr lang="es-MX" sz="1600" b="1" dirty="0">
                          <a:effectLst/>
                        </a:rPr>
                        <a:t>ituaciones </a:t>
                      </a:r>
                      <a:r>
                        <a:rPr lang="es-MX" sz="1600" b="1" spc="215" dirty="0">
                          <a:effectLst/>
                        </a:rPr>
                        <a:t> </a:t>
                      </a:r>
                      <a:r>
                        <a:rPr lang="es-MX" sz="1600" b="1" spc="5" dirty="0">
                          <a:effectLst/>
                        </a:rPr>
                        <a:t>e</a:t>
                      </a:r>
                      <a:r>
                        <a:rPr lang="es-MX" sz="1600" b="1" dirty="0">
                          <a:effectLst/>
                        </a:rPr>
                        <a:t>n </a:t>
                      </a:r>
                      <a:r>
                        <a:rPr lang="es-MX" sz="1600" b="1" spc="230" dirty="0">
                          <a:effectLst/>
                        </a:rPr>
                        <a:t> </a:t>
                      </a:r>
                      <a:r>
                        <a:rPr lang="es-MX" sz="1600" b="1" dirty="0">
                          <a:effectLst/>
                        </a:rPr>
                        <a:t>l</a:t>
                      </a:r>
                      <a:r>
                        <a:rPr lang="es-MX" sz="1600" b="1" spc="-5" dirty="0">
                          <a:effectLst/>
                        </a:rPr>
                        <a:t>a</a:t>
                      </a:r>
                      <a:r>
                        <a:rPr lang="es-MX" sz="1600" b="1" dirty="0">
                          <a:effectLst/>
                        </a:rPr>
                        <a:t>s </a:t>
                      </a:r>
                      <a:r>
                        <a:rPr lang="es-MX" sz="1600" b="1" spc="230" dirty="0">
                          <a:effectLst/>
                        </a:rPr>
                        <a:t> </a:t>
                      </a:r>
                      <a:r>
                        <a:rPr lang="es-MX" sz="1600" b="1" spc="-5" dirty="0">
                          <a:effectLst/>
                        </a:rPr>
                        <a:t>que</a:t>
                      </a:r>
                      <a:endParaRPr lang="es-MX" sz="1000" b="1" dirty="0">
                        <a:effectLst/>
                      </a:endParaRPr>
                    </a:p>
                    <a:p>
                      <a:pPr marL="6286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MX" sz="1600" b="1" spc="5" dirty="0">
                          <a:effectLst/>
                        </a:rPr>
                        <a:t>p</a:t>
                      </a:r>
                      <a:r>
                        <a:rPr lang="es-MX" sz="1600" b="1" dirty="0">
                          <a:effectLst/>
                        </a:rPr>
                        <a:t>a</a:t>
                      </a:r>
                      <a:r>
                        <a:rPr lang="es-MX" sz="1600" b="1" spc="5" dirty="0">
                          <a:effectLst/>
                        </a:rPr>
                        <a:t>rt</a:t>
                      </a:r>
                      <a:r>
                        <a:rPr lang="es-MX" sz="1600" b="1" dirty="0">
                          <a:effectLst/>
                        </a:rPr>
                        <a:t>ici</a:t>
                      </a:r>
                      <a:r>
                        <a:rPr lang="es-MX" sz="1600" b="1" spc="-10" dirty="0">
                          <a:effectLst/>
                        </a:rPr>
                        <a:t>pa</a:t>
                      </a:r>
                      <a:r>
                        <a:rPr lang="es-MX" sz="1600" b="1" dirty="0">
                          <a:effectLst/>
                        </a:rPr>
                        <a:t>.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 marL="263525" marR="4502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8 ó 9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0393">
                <a:tc>
                  <a:txBody>
                    <a:bodyPr/>
                    <a:lstStyle/>
                    <a:p>
                      <a:pPr marL="330835" marR="22860" indent="-268605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es-MX" sz="1600" b="1" spc="5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:		Mu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-20">
                          <a:effectLst/>
                        </a:rPr>
                        <a:t>s</a:t>
                      </a:r>
                      <a:r>
                        <a:rPr lang="es-MX" sz="1600" b="1" spc="-5">
                          <a:effectLst/>
                        </a:rPr>
                        <a:t>t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17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19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15">
                          <a:effectLst/>
                        </a:rPr>
                        <a:t>m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ñ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20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fi</a:t>
                      </a:r>
                      <a:r>
                        <a:rPr lang="es-MX" sz="1600" b="1" spc="-10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ie</a:t>
                      </a:r>
                      <a:r>
                        <a:rPr lang="es-MX" sz="1600" b="1" spc="-10">
                          <a:effectLst/>
                        </a:rPr>
                        <a:t>n</a:t>
                      </a:r>
                      <a:r>
                        <a:rPr lang="es-MX" sz="1600" b="1" spc="-20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20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en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-5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n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25">
                          <a:effectLst/>
                        </a:rPr>
                        <a:t>z</a:t>
                      </a:r>
                      <a:r>
                        <a:rPr lang="es-MX" sz="1600" b="1">
                          <a:effectLst/>
                        </a:rPr>
                        <a:t>ajes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q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21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210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2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el</a:t>
                      </a:r>
                      <a:endParaRPr lang="es-MX" sz="1000" b="1">
                        <a:effectLst/>
                      </a:endParaRPr>
                    </a:p>
                    <a:p>
                      <a:pPr marL="33083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600" b="1" spc="5">
                          <a:effectLst/>
                        </a:rPr>
                        <a:t>b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oq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 spc="10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9685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193800" algn="l"/>
                          <a:tab pos="1447800" algn="l"/>
                          <a:tab pos="2095500" algn="l"/>
                          <a:tab pos="2159000" algn="l"/>
                          <a:tab pos="2552700" algn="l"/>
                          <a:tab pos="3175000" algn="l"/>
                        </a:tabLst>
                      </a:pPr>
                      <a:r>
                        <a:rPr lang="es-MX" sz="1600" b="1" spc="-20">
                          <a:effectLst/>
                        </a:rPr>
                        <a:t>R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quie</a:t>
                      </a:r>
                      <a:r>
                        <a:rPr lang="es-MX" sz="1600" b="1" spc="-2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e	a</a:t>
                      </a:r>
                      <a:r>
                        <a:rPr lang="es-MX" sz="1600" b="1" spc="10">
                          <a:effectLst/>
                        </a:rPr>
                        <a:t>p</a:t>
                      </a:r>
                      <a:r>
                        <a:rPr lang="es-MX" sz="1600" b="1" spc="-20">
                          <a:effectLst/>
                        </a:rPr>
                        <a:t>o</a:t>
                      </a:r>
                      <a:r>
                        <a:rPr lang="es-MX" sz="1600" b="1" spc="-25">
                          <a:effectLst/>
                        </a:rPr>
                        <a:t>y</a:t>
                      </a:r>
                      <a:r>
                        <a:rPr lang="es-MX" sz="1600" b="1">
                          <a:effectLst/>
                        </a:rPr>
                        <a:t>o	y	a</a:t>
                      </a:r>
                      <a:r>
                        <a:rPr lang="es-MX" sz="1600" b="1" spc="10">
                          <a:effectLst/>
                        </a:rPr>
                        <a:t>s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15">
                          <a:effectLst/>
                        </a:rPr>
                        <a:t>st</a:t>
                      </a:r>
                      <a:r>
                        <a:rPr lang="es-MX" sz="1600" b="1" spc="5">
                          <a:effectLst/>
                        </a:rPr>
                        <a:t>en</a:t>
                      </a:r>
                      <a:r>
                        <a:rPr lang="es-MX" sz="1600" b="1">
                          <a:effectLst/>
                        </a:rPr>
                        <a:t>c</a:t>
                      </a:r>
                      <a:r>
                        <a:rPr lang="es-MX" sz="1600" b="1" spc="-5">
                          <a:effectLst/>
                        </a:rPr>
                        <a:t>i</a:t>
                      </a:r>
                      <a:r>
                        <a:rPr lang="es-MX" sz="1600" b="1">
                          <a:effectLst/>
                        </a:rPr>
                        <a:t>a 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m</a:t>
                      </a:r>
                      <a:r>
                        <a:rPr lang="es-MX" sz="1600" b="1" spc="-15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n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-20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e		pa</a:t>
                      </a:r>
                      <a:r>
                        <a:rPr lang="es-MX" sz="1600" b="1" spc="-4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		</a:t>
                      </a:r>
                      <a:r>
                        <a:rPr lang="es-MX" sz="1600" b="1" spc="-15">
                          <a:effectLst/>
                        </a:rPr>
                        <a:t>r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ol</a:t>
                      </a:r>
                      <a:r>
                        <a:rPr lang="es-MX" sz="1600" b="1" spc="-15">
                          <a:effectLst/>
                        </a:rPr>
                        <a:t>v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r	l</a:t>
                      </a:r>
                      <a:r>
                        <a:rPr lang="es-MX" sz="1600" b="1" spc="5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endParaRPr lang="es-MX" sz="1000" b="1">
                        <a:effectLst/>
                      </a:endParaRPr>
                    </a:p>
                    <a:p>
                      <a:pPr marL="6286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10">
                          <a:effectLst/>
                        </a:rPr>
                        <a:t>t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ac</a:t>
                      </a:r>
                      <a:r>
                        <a:rPr lang="es-MX" sz="1600" b="1" spc="10">
                          <a:effectLst/>
                        </a:rPr>
                        <a:t>i</a:t>
                      </a:r>
                      <a:r>
                        <a:rPr lang="es-MX" sz="1600" b="1">
                          <a:effectLst/>
                        </a:rPr>
                        <a:t>on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-5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 spc="10">
                          <a:effectLst/>
                        </a:rPr>
                        <a:t>qu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2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10">
                          <a:effectLst/>
                        </a:rPr>
                        <a:t>r</a:t>
                      </a:r>
                      <a:r>
                        <a:rPr lang="es-MX" sz="1600" b="1" spc="5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5">
                          <a:effectLst/>
                        </a:rPr>
                        <a:t>c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 marL="263525" marR="45021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6 ó 7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536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</a:rPr>
                        <a:t> </a:t>
                      </a:r>
                      <a:endParaRPr lang="es-MX" sz="1000" b="1">
                        <a:effectLst/>
                      </a:endParaRPr>
                    </a:p>
                    <a:p>
                      <a:pPr marL="330835" marR="20955" indent="-26860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s-MX" sz="1600" b="1" spc="-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:</a:t>
                      </a:r>
                      <a:r>
                        <a:rPr lang="es-MX" sz="1600" b="1" spc="10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Mu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 spc="-20">
                          <a:effectLst/>
                        </a:rPr>
                        <a:t>s</a:t>
                      </a:r>
                      <a:r>
                        <a:rPr lang="es-MX" sz="1600" b="1" spc="-5">
                          <a:effectLst/>
                        </a:rPr>
                        <a:t>t</a:t>
                      </a:r>
                      <a:r>
                        <a:rPr lang="es-MX" sz="1600" b="1" spc="-40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n 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em</a:t>
                      </a:r>
                      <a:r>
                        <a:rPr lang="es-MX" sz="1600" b="1" spc="-10">
                          <a:effectLst/>
                        </a:rPr>
                        <a:t>pe</a:t>
                      </a:r>
                      <a:r>
                        <a:rPr lang="es-MX" sz="1600" b="1" spc="5">
                          <a:effectLst/>
                        </a:rPr>
                        <a:t>ñ</a:t>
                      </a:r>
                      <a:r>
                        <a:rPr lang="es-MX" sz="1600" b="1">
                          <a:effectLst/>
                        </a:rPr>
                        <a:t>o</a:t>
                      </a:r>
                      <a:r>
                        <a:rPr lang="es-MX" sz="1600" b="1" spc="2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5">
                          <a:effectLst/>
                        </a:rPr>
                        <a:t>ns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fic</a:t>
                      </a:r>
                      <a:r>
                        <a:rPr lang="es-MX" sz="1600" b="1" spc="-5">
                          <a:effectLst/>
                        </a:rPr>
                        <a:t>i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n</a:t>
                      </a:r>
                      <a:r>
                        <a:rPr lang="es-MX" sz="1600" b="1" spc="-20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1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en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-5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1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n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25">
                          <a:effectLst/>
                        </a:rPr>
                        <a:t>z</a:t>
                      </a:r>
                      <a:r>
                        <a:rPr lang="es-MX" sz="1600" b="1">
                          <a:effectLst/>
                        </a:rPr>
                        <a:t>ajes</a:t>
                      </a:r>
                      <a:r>
                        <a:rPr lang="es-MX" sz="1600" b="1" spc="10">
                          <a:effectLst/>
                        </a:rPr>
                        <a:t> </a:t>
                      </a:r>
                      <a:r>
                        <a:rPr lang="es-MX" sz="1600" b="1" spc="-5">
                          <a:effectLst/>
                        </a:rPr>
                        <a:t>q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 s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1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5">
                          <a:effectLst/>
                        </a:rPr>
                        <a:t>s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e</a:t>
                      </a:r>
                      <a:r>
                        <a:rPr lang="es-MX" sz="1600" b="1" spc="-30">
                          <a:effectLst/>
                        </a:rPr>
                        <a:t>r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n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10">
                          <a:effectLst/>
                        </a:rPr>
                        <a:t> </a:t>
                      </a:r>
                      <a:r>
                        <a:rPr lang="es-MX" sz="1600" b="1" spc="-10">
                          <a:effectLst/>
                        </a:rPr>
                        <a:t>el </a:t>
                      </a:r>
                      <a:r>
                        <a:rPr lang="es-MX" sz="1600" b="1" spc="5">
                          <a:effectLst/>
                        </a:rPr>
                        <a:t>b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oq</a:t>
                      </a:r>
                      <a:r>
                        <a:rPr lang="es-MX" sz="1600" b="1" spc="-5">
                          <a:effectLst/>
                        </a:rPr>
                        <a:t>u</a:t>
                      </a:r>
                      <a:r>
                        <a:rPr lang="es-MX" sz="1600" b="1" spc="10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9050" algn="just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447800" algn="l"/>
                          <a:tab pos="1905000" algn="l"/>
                          <a:tab pos="2159000" algn="l"/>
                          <a:tab pos="2755900" algn="l"/>
                          <a:tab pos="3175000" algn="l"/>
                          <a:tab pos="3314700" algn="l"/>
                        </a:tabLst>
                      </a:pPr>
                      <a:r>
                        <a:rPr lang="es-MX" sz="1600" b="1" spc="-20">
                          <a:effectLst/>
                        </a:rPr>
                        <a:t>R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quie</a:t>
                      </a:r>
                      <a:r>
                        <a:rPr lang="es-MX" sz="1600" b="1" spc="-2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e	 a</a:t>
                      </a:r>
                      <a:r>
                        <a:rPr lang="es-MX" sz="1600" b="1" spc="10">
                          <a:effectLst/>
                        </a:rPr>
                        <a:t>p</a:t>
                      </a:r>
                      <a:r>
                        <a:rPr lang="es-MX" sz="1600" b="1" spc="-5">
                          <a:effectLst/>
                        </a:rPr>
                        <a:t>o</a:t>
                      </a:r>
                      <a:r>
                        <a:rPr lang="es-MX" sz="1600" b="1" spc="-25">
                          <a:effectLst/>
                        </a:rPr>
                        <a:t>y</a:t>
                      </a:r>
                      <a:r>
                        <a:rPr lang="es-MX" sz="1600" b="1" spc="-35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,		</a:t>
                      </a:r>
                      <a:r>
                        <a:rPr lang="es-MX" sz="1600" b="1" spc="5">
                          <a:effectLst/>
                        </a:rPr>
                        <a:t>tu</a:t>
                      </a:r>
                      <a:r>
                        <a:rPr lang="es-MX" sz="1600" b="1">
                          <a:effectLst/>
                        </a:rPr>
                        <a:t>t</a:t>
                      </a:r>
                      <a:r>
                        <a:rPr lang="es-MX" sz="1600" b="1" spc="-10">
                          <a:effectLst/>
                        </a:rPr>
                        <a:t>o</a:t>
                      </a:r>
                      <a:r>
                        <a:rPr lang="es-MX" sz="1600" b="1">
                          <a:effectLst/>
                        </a:rPr>
                        <a:t>ría, a</a:t>
                      </a:r>
                      <a:r>
                        <a:rPr lang="es-MX" sz="1600" b="1" spc="-10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omp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ñ</a:t>
                      </a:r>
                      <a:r>
                        <a:rPr lang="es-MX" sz="1600" b="1">
                          <a:effectLst/>
                        </a:rPr>
                        <a:t>am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 spc="-5">
                          <a:effectLst/>
                        </a:rPr>
                        <a:t>ent</a:t>
                      </a:r>
                      <a:r>
                        <a:rPr lang="es-MX" sz="1600" b="1">
                          <a:effectLst/>
                        </a:rPr>
                        <a:t>o	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-50">
                          <a:effectLst/>
                        </a:rPr>
                        <a:t>f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10">
                          <a:effectLst/>
                        </a:rPr>
                        <a:t>r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n</a:t>
                      </a:r>
                      <a:r>
                        <a:rPr lang="es-MX" sz="1600" b="1" spc="-10">
                          <a:effectLst/>
                        </a:rPr>
                        <a:t>c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-5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d</a:t>
                      </a:r>
                      <a:r>
                        <a:rPr lang="es-MX" sz="1600" b="1">
                          <a:effectLst/>
                        </a:rPr>
                        <a:t>o		y 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m</a:t>
                      </a:r>
                      <a:r>
                        <a:rPr lang="es-MX" sz="1600" b="1" spc="-15">
                          <a:effectLst/>
                        </a:rPr>
                        <a:t>a</a:t>
                      </a:r>
                      <a:r>
                        <a:rPr lang="es-MX" sz="1600" b="1" spc="5">
                          <a:effectLst/>
                        </a:rPr>
                        <a:t>n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-20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e	pa</a:t>
                      </a:r>
                      <a:r>
                        <a:rPr lang="es-MX" sz="1600" b="1" spc="-45">
                          <a:effectLst/>
                        </a:rPr>
                        <a:t>r</a:t>
                      </a:r>
                      <a:r>
                        <a:rPr lang="es-MX" sz="1600" b="1">
                          <a:effectLst/>
                        </a:rPr>
                        <a:t>a		</a:t>
                      </a:r>
                      <a:r>
                        <a:rPr lang="es-MX" sz="1600" b="1" spc="-15">
                          <a:effectLst/>
                        </a:rPr>
                        <a:t>r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ol</a:t>
                      </a:r>
                      <a:r>
                        <a:rPr lang="es-MX" sz="1600" b="1" spc="-15">
                          <a:effectLst/>
                        </a:rPr>
                        <a:t>v</a:t>
                      </a:r>
                      <a:r>
                        <a:rPr lang="es-MX" sz="1600" b="1" spc="-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r	l</a:t>
                      </a:r>
                      <a:r>
                        <a:rPr lang="es-MX" sz="1600" b="1" spc="5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endParaRPr lang="es-MX" sz="1000" b="1">
                        <a:effectLst/>
                      </a:endParaRPr>
                    </a:p>
                    <a:p>
                      <a:pPr marL="62865" marR="582930" algn="just">
                        <a:lnSpc>
                          <a:spcPts val="2070"/>
                        </a:lnSpc>
                        <a:spcAft>
                          <a:spcPts val="0"/>
                        </a:spcAft>
                      </a:pPr>
                      <a:r>
                        <a:rPr lang="es-MX" sz="1600" b="1" spc="5">
                          <a:effectLst/>
                        </a:rPr>
                        <a:t>s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10">
                          <a:effectLst/>
                        </a:rPr>
                        <a:t>t</a:t>
                      </a:r>
                      <a:r>
                        <a:rPr lang="es-MX" sz="1600" b="1" spc="5">
                          <a:effectLst/>
                        </a:rPr>
                        <a:t>u</a:t>
                      </a:r>
                      <a:r>
                        <a:rPr lang="es-MX" sz="1600" b="1">
                          <a:effectLst/>
                        </a:rPr>
                        <a:t>ac</a:t>
                      </a:r>
                      <a:r>
                        <a:rPr lang="es-MX" sz="1600" b="1" spc="10">
                          <a:effectLst/>
                        </a:rPr>
                        <a:t>i</a:t>
                      </a:r>
                      <a:r>
                        <a:rPr lang="es-MX" sz="1600" b="1">
                          <a:effectLst/>
                        </a:rPr>
                        <a:t>on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-5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e</a:t>
                      </a:r>
                      <a:r>
                        <a:rPr lang="es-MX" sz="1600" b="1">
                          <a:effectLst/>
                        </a:rPr>
                        <a:t>n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>
                          <a:effectLst/>
                        </a:rPr>
                        <a:t>l</a:t>
                      </a:r>
                      <a:r>
                        <a:rPr lang="es-MX" sz="1600" b="1" spc="5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s</a:t>
                      </a:r>
                      <a:r>
                        <a:rPr lang="es-MX" sz="1600" b="1" spc="-10">
                          <a:effectLst/>
                        </a:rPr>
                        <a:t> </a:t>
                      </a:r>
                      <a:r>
                        <a:rPr lang="es-MX" sz="1600" b="1" spc="10">
                          <a:effectLst/>
                        </a:rPr>
                        <a:t>qu</a:t>
                      </a:r>
                      <a:r>
                        <a:rPr lang="es-MX" sz="1600" b="1">
                          <a:effectLst/>
                        </a:rPr>
                        <a:t>e</a:t>
                      </a:r>
                      <a:r>
                        <a:rPr lang="es-MX" sz="1600" b="1" spc="-25">
                          <a:effectLst/>
                        </a:rPr>
                        <a:t> </a:t>
                      </a:r>
                      <a:r>
                        <a:rPr lang="es-MX" sz="1600" b="1" spc="5">
                          <a:effectLst/>
                        </a:rPr>
                        <a:t>p</a:t>
                      </a:r>
                      <a:r>
                        <a:rPr lang="es-MX" sz="1600" b="1">
                          <a:effectLst/>
                        </a:rPr>
                        <a:t>a</a:t>
                      </a:r>
                      <a:r>
                        <a:rPr lang="es-MX" sz="1600" b="1" spc="10">
                          <a:effectLst/>
                        </a:rPr>
                        <a:t>r</a:t>
                      </a:r>
                      <a:r>
                        <a:rPr lang="es-MX" sz="1600" b="1" spc="5">
                          <a:effectLst/>
                        </a:rPr>
                        <a:t>t</a:t>
                      </a:r>
                      <a:r>
                        <a:rPr lang="es-MX" sz="1600" b="1">
                          <a:effectLst/>
                        </a:rPr>
                        <a:t>i</a:t>
                      </a:r>
                      <a:r>
                        <a:rPr lang="es-MX" sz="1600" b="1" spc="5">
                          <a:effectLst/>
                        </a:rPr>
                        <a:t>c</a:t>
                      </a:r>
                      <a:r>
                        <a:rPr lang="es-MX" sz="1600" b="1" spc="-10">
                          <a:effectLst/>
                        </a:rPr>
                        <a:t>i</a:t>
                      </a:r>
                      <a:r>
                        <a:rPr lang="es-MX" sz="1600" b="1">
                          <a:effectLst/>
                        </a:rPr>
                        <a:t>p</a:t>
                      </a:r>
                      <a:r>
                        <a:rPr lang="es-MX" sz="1600" b="1" spc="-10">
                          <a:effectLst/>
                        </a:rPr>
                        <a:t>a</a:t>
                      </a:r>
                      <a:r>
                        <a:rPr lang="es-MX" sz="1600" b="1">
                          <a:effectLst/>
                        </a:rPr>
                        <a:t>.</a:t>
                      </a:r>
                      <a:endParaRPr lang="es-MX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6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</a:rPr>
                        <a:t> </a:t>
                      </a:r>
                      <a:endParaRPr lang="es-MX" sz="1000" b="1" dirty="0">
                        <a:effectLst/>
                      </a:endParaRPr>
                    </a:p>
                    <a:p>
                      <a:pPr marL="266700" marR="61214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5</a:t>
                      </a:r>
                      <a:endParaRPr lang="es-MX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7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7º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MOMENTOS DE REGISTRO DE EVALUACIÓN EN EDUCACIÓN PRIMARIA Y SECUNDARIA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32719"/>
              </p:ext>
            </p:extLst>
          </p:nvPr>
        </p:nvGraphicFramePr>
        <p:xfrm>
          <a:off x="143515" y="1628800"/>
          <a:ext cx="8820972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479"/>
                <a:gridCol w="3647755"/>
                <a:gridCol w="3974738"/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marL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B</a:t>
                      </a:r>
                      <a:r>
                        <a:rPr lang="es-MX" sz="1700" spc="-20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OQU</a:t>
                      </a:r>
                      <a:r>
                        <a:rPr lang="es-MX" sz="1700" spc="-15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S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1238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LAPSO</a:t>
                      </a:r>
                      <a:r>
                        <a:rPr lang="es-MX" sz="1700" spc="-10">
                          <a:effectLst/>
                        </a:rPr>
                        <a:t> </a:t>
                      </a:r>
                      <a:r>
                        <a:rPr lang="es-MX" sz="1700" spc="-15">
                          <a:effectLst/>
                        </a:rPr>
                        <a:t>ES</a:t>
                      </a:r>
                      <a:r>
                        <a:rPr lang="es-MX" sz="1700">
                          <a:effectLst/>
                        </a:rPr>
                        <a:t>TIMADO</a:t>
                      </a:r>
                      <a:r>
                        <a:rPr lang="es-MX" sz="1700" spc="-10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40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100">
                          <a:effectLst/>
                        </a:rPr>
                        <a:t>V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35">
                          <a:effectLst/>
                        </a:rPr>
                        <a:t>L</a:t>
                      </a:r>
                      <a:r>
                        <a:rPr lang="es-MX" sz="1700" spc="-4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CIÓN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 marR="211455" algn="ctr">
                        <a:lnSpc>
                          <a:spcPts val="2005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ASI</a:t>
                      </a:r>
                      <a:r>
                        <a:rPr lang="es-MX" sz="1700" spc="-5">
                          <a:effectLst/>
                        </a:rPr>
                        <a:t>G</a:t>
                      </a:r>
                      <a:r>
                        <a:rPr lang="es-MX" sz="1700">
                          <a:effectLst/>
                        </a:rPr>
                        <a:t>N</a:t>
                      </a:r>
                      <a:r>
                        <a:rPr lang="es-MX" sz="1700" spc="-20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CIÓN</a:t>
                      </a:r>
                      <a:r>
                        <a:rPr lang="es-MX" sz="1700" spc="-20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Y </a:t>
                      </a:r>
                      <a:r>
                        <a:rPr lang="es-MX" sz="1700" spc="-10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OMU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IC</a:t>
                      </a:r>
                      <a:r>
                        <a:rPr lang="es-MX" sz="1700" spc="-25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CIÓN</a:t>
                      </a:r>
                      <a:r>
                        <a:rPr lang="es-MX" sz="1700" spc="-20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endParaRPr lang="es-MX" sz="1100">
                        <a:effectLst/>
                      </a:endParaRPr>
                    </a:p>
                    <a:p>
                      <a:pPr marL="143510" marR="143510" algn="ctr">
                        <a:lnSpc>
                          <a:spcPts val="1975"/>
                        </a:lnSpc>
                        <a:spcAft>
                          <a:spcPts val="0"/>
                        </a:spcAft>
                      </a:pPr>
                      <a:r>
                        <a:rPr lang="es-MX" sz="1700" spc="-25">
                          <a:effectLst/>
                        </a:rPr>
                        <a:t>L</a:t>
                      </a:r>
                      <a:r>
                        <a:rPr lang="es-MX" sz="1700">
                          <a:effectLst/>
                        </a:rPr>
                        <a:t>OS</a:t>
                      </a:r>
                      <a:r>
                        <a:rPr lang="es-MX" sz="1700" spc="-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R</a:t>
                      </a:r>
                      <a:r>
                        <a:rPr lang="es-MX" sz="1700" spc="-15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SU</a:t>
                      </a:r>
                      <a:r>
                        <a:rPr lang="es-MX" sz="1700" spc="-125">
                          <a:effectLst/>
                        </a:rPr>
                        <a:t>L</a:t>
                      </a:r>
                      <a:r>
                        <a:rPr lang="es-MX" sz="1700" spc="-135">
                          <a:effectLst/>
                        </a:rPr>
                        <a:t>T</a:t>
                      </a:r>
                      <a:r>
                        <a:rPr lang="es-MX" sz="1700">
                          <a:effectLst/>
                        </a:rPr>
                        <a:t>ADOS</a:t>
                      </a:r>
                      <a:r>
                        <a:rPr lang="es-MX" sz="1700" spc="-40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DE LA </a:t>
                      </a:r>
                      <a:r>
                        <a:rPr lang="es-MX" sz="1700" spc="-5">
                          <a:effectLst/>
                        </a:rPr>
                        <a:t>E</a:t>
                      </a:r>
                      <a:r>
                        <a:rPr lang="es-MX" sz="1700" spc="-95">
                          <a:effectLst/>
                        </a:rPr>
                        <a:t>V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40">
                          <a:effectLst/>
                        </a:rPr>
                        <a:t>L</a:t>
                      </a:r>
                      <a:r>
                        <a:rPr lang="es-MX" sz="1700" spc="-4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CIÓN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488950" marR="4914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I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Del</a:t>
                      </a:r>
                      <a:r>
                        <a:rPr lang="es-MX" sz="1700" spc="115">
                          <a:effectLst/>
                        </a:rPr>
                        <a:t> </a:t>
                      </a:r>
                      <a:r>
                        <a:rPr lang="es-MX" sz="1700" spc="-10">
                          <a:effectLst/>
                        </a:rPr>
                        <a:t>i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i</a:t>
                      </a:r>
                      <a:r>
                        <a:rPr lang="es-MX" sz="1700" spc="-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io</a:t>
                      </a:r>
                      <a:r>
                        <a:rPr lang="es-MX" sz="1700" spc="115">
                          <a:effectLst/>
                        </a:rPr>
                        <a:t> </a:t>
                      </a:r>
                      <a:r>
                        <a:rPr lang="es-MX" sz="1700" spc="-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el</a:t>
                      </a:r>
                      <a:r>
                        <a:rPr lang="es-MX" sz="1700" spc="11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cic</a:t>
                      </a:r>
                      <a:r>
                        <a:rPr lang="es-MX" sz="1700" spc="-5">
                          <a:effectLst/>
                        </a:rPr>
                        <a:t>l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110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5">
                          <a:effectLst/>
                        </a:rPr>
                        <a:t>s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l</a:t>
                      </a:r>
                      <a:r>
                        <a:rPr lang="es-MX" sz="1700" spc="-10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r</a:t>
                      </a:r>
                      <a:r>
                        <a:rPr lang="es-MX" sz="1700" spc="120">
                          <a:effectLst/>
                        </a:rPr>
                        <a:t> </a:t>
                      </a:r>
                      <a:r>
                        <a:rPr lang="es-MX" sz="1700" spc="-10">
                          <a:effectLst/>
                        </a:rPr>
                        <a:t>a</a:t>
                      </a:r>
                      <a:r>
                        <a:rPr lang="es-MX" sz="1700">
                          <a:effectLst/>
                        </a:rPr>
                        <a:t>l</a:t>
                      </a:r>
                      <a:r>
                        <a:rPr lang="es-MX" sz="1700" spc="115">
                          <a:effectLst/>
                        </a:rPr>
                        <a:t> </a:t>
                      </a:r>
                      <a:r>
                        <a:rPr lang="es-MX" sz="1700" spc="-5">
                          <a:effectLst/>
                        </a:rPr>
                        <a:t>m</a:t>
                      </a:r>
                      <a:r>
                        <a:rPr lang="es-MX" sz="1700">
                          <a:effectLst/>
                        </a:rPr>
                        <a:t>es</a:t>
                      </a:r>
                      <a:r>
                        <a:rPr lang="es-MX" sz="1700" spc="105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de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oc</a:t>
                      </a:r>
                      <a:r>
                        <a:rPr lang="es-MX" sz="1700" spc="5">
                          <a:effectLst/>
                        </a:rPr>
                        <a:t>tub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 spc="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  <a:tabLst>
                          <a:tab pos="711200" algn="l"/>
                          <a:tab pos="1092200" algn="l"/>
                          <a:tab pos="1587500" algn="l"/>
                          <a:tab pos="2527300" algn="l"/>
                          <a:tab pos="2844800" algn="l"/>
                          <a:tab pos="3365500" algn="l"/>
                        </a:tabLst>
                      </a:pP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10">
                          <a:effectLst/>
                        </a:rPr>
                        <a:t>n</a:t>
                      </a:r>
                      <a:r>
                        <a:rPr lang="es-MX" sz="1700" spc="-20">
                          <a:effectLst/>
                        </a:rPr>
                        <a:t>t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5">
                          <a:effectLst/>
                        </a:rPr>
                        <a:t>q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c</a:t>
                      </a:r>
                      <a:r>
                        <a:rPr lang="es-MX" sz="1700" spc="-5">
                          <a:effectLst/>
                        </a:rPr>
                        <a:t>l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y</a:t>
                      </a:r>
                      <a:r>
                        <a:rPr lang="es-MX" sz="1700">
                          <a:effectLst/>
                        </a:rPr>
                        <a:t>a	</a:t>
                      </a:r>
                      <a:r>
                        <a:rPr lang="es-MX" sz="1700" spc="5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l	</a:t>
                      </a:r>
                      <a:r>
                        <a:rPr lang="es-MX" sz="1700" spc="-5">
                          <a:effectLst/>
                        </a:rPr>
                        <a:t>m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-5">
                          <a:effectLst/>
                        </a:rPr>
                        <a:t>de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oc</a:t>
                      </a:r>
                      <a:r>
                        <a:rPr lang="es-MX" sz="1700" spc="5">
                          <a:effectLst/>
                        </a:rPr>
                        <a:t>tub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 spc="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461645" marR="463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spc="5">
                          <a:effectLst/>
                        </a:rPr>
                        <a:t>II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</a:pPr>
                      <a:r>
                        <a:rPr lang="es-MX" sz="1700" spc="-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290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 spc="-10">
                          <a:effectLst/>
                        </a:rPr>
                        <a:t>o</a:t>
                      </a:r>
                      <a:r>
                        <a:rPr lang="es-MX" sz="1700">
                          <a:effectLst/>
                        </a:rPr>
                        <a:t>vi</a:t>
                      </a:r>
                      <a:r>
                        <a:rPr lang="es-MX" sz="1700" spc="5">
                          <a:effectLst/>
                        </a:rPr>
                        <a:t>e</a:t>
                      </a:r>
                      <a:r>
                        <a:rPr lang="es-MX" sz="1700" spc="-15">
                          <a:effectLst/>
                        </a:rPr>
                        <a:t>m</a:t>
                      </a:r>
                      <a:r>
                        <a:rPr lang="es-MX" sz="1700" spc="-5">
                          <a:effectLst/>
                        </a:rPr>
                        <a:t>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29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290">
                          <a:effectLst/>
                        </a:rPr>
                        <a:t> </a:t>
                      </a:r>
                      <a:r>
                        <a:rPr lang="es-MX" sz="1700" spc="-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ic</a:t>
                      </a:r>
                      <a:r>
                        <a:rPr lang="es-MX" sz="1700" spc="5">
                          <a:effectLst/>
                        </a:rPr>
                        <a:t>i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15">
                          <a:effectLst/>
                        </a:rPr>
                        <a:t>m</a:t>
                      </a:r>
                      <a:r>
                        <a:rPr lang="es-MX" sz="1700" spc="-5">
                          <a:effectLst/>
                        </a:rPr>
                        <a:t>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295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290">
                          <a:effectLst/>
                        </a:rPr>
                        <a:t> 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 spc="-10">
                          <a:effectLst/>
                        </a:rPr>
                        <a:t>a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cic</a:t>
                      </a:r>
                      <a:r>
                        <a:rPr lang="es-MX" sz="1700" spc="5">
                          <a:effectLst/>
                        </a:rPr>
                        <a:t>l</a:t>
                      </a:r>
                      <a:r>
                        <a:rPr lang="es-MX" sz="1700">
                          <a:effectLst/>
                        </a:rPr>
                        <a:t>o e</a:t>
                      </a:r>
                      <a:r>
                        <a:rPr lang="es-MX" sz="1700" spc="5">
                          <a:effectLst/>
                        </a:rPr>
                        <a:t>s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l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16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  <a:tabLst>
                          <a:tab pos="711200" algn="l"/>
                          <a:tab pos="1092200" algn="l"/>
                          <a:tab pos="1587500" algn="l"/>
                          <a:tab pos="2527300" algn="l"/>
                          <a:tab pos="2844800" algn="l"/>
                          <a:tab pos="3365500" algn="l"/>
                        </a:tabLst>
                      </a:pP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10">
                          <a:effectLst/>
                        </a:rPr>
                        <a:t>n</a:t>
                      </a:r>
                      <a:r>
                        <a:rPr lang="es-MX" sz="1700" spc="-20">
                          <a:effectLst/>
                        </a:rPr>
                        <a:t>t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5">
                          <a:effectLst/>
                        </a:rPr>
                        <a:t>q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c</a:t>
                      </a:r>
                      <a:r>
                        <a:rPr lang="es-MX" sz="1700" spc="-5">
                          <a:effectLst/>
                        </a:rPr>
                        <a:t>l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y</a:t>
                      </a:r>
                      <a:r>
                        <a:rPr lang="es-MX" sz="1700">
                          <a:effectLst/>
                        </a:rPr>
                        <a:t>a	</a:t>
                      </a:r>
                      <a:r>
                        <a:rPr lang="es-MX" sz="1700" spc="5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l	</a:t>
                      </a:r>
                      <a:r>
                        <a:rPr lang="es-MX" sz="1700" spc="-5">
                          <a:effectLst/>
                        </a:rPr>
                        <a:t>m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-5">
                          <a:effectLst/>
                        </a:rPr>
                        <a:t>de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ic</a:t>
                      </a:r>
                      <a:r>
                        <a:rPr lang="es-MX" sz="1700" spc="5">
                          <a:effectLst/>
                        </a:rPr>
                        <a:t>i</a:t>
                      </a:r>
                      <a:r>
                        <a:rPr lang="es-MX" sz="1700">
                          <a:effectLst/>
                        </a:rPr>
                        <a:t>emb</a:t>
                      </a:r>
                      <a:r>
                        <a:rPr lang="es-MX" sz="1700" spc="-25">
                          <a:effectLst/>
                        </a:rPr>
                        <a:t>r</a:t>
                      </a:r>
                      <a:r>
                        <a:rPr lang="es-MX" sz="1700" spc="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434340" marR="436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spc="5">
                          <a:effectLst/>
                        </a:rPr>
                        <a:t>III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</a:pPr>
                      <a:r>
                        <a:rPr lang="es-MX" sz="1700" spc="-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 </a:t>
                      </a:r>
                      <a:r>
                        <a:rPr lang="es-MX" sz="1700" spc="14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o </a:t>
                      </a:r>
                      <a:r>
                        <a:rPr lang="es-MX" sz="1700" spc="13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a </a:t>
                      </a:r>
                      <a:r>
                        <a:rPr lang="es-MX" sz="1700" spc="145">
                          <a:effectLst/>
                        </a:rPr>
                        <a:t> </a:t>
                      </a:r>
                      <a:r>
                        <a:rPr lang="es-MX" sz="1700" spc="-50">
                          <a:effectLst/>
                        </a:rPr>
                        <a:t>f</a:t>
                      </a:r>
                      <a:r>
                        <a:rPr lang="es-MX" sz="1700">
                          <a:effectLst/>
                        </a:rPr>
                        <a:t>eb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o </a:t>
                      </a:r>
                      <a:r>
                        <a:rPr lang="es-MX" sz="1700" spc="135">
                          <a:effectLst/>
                        </a:rPr>
                        <a:t> </a:t>
                      </a:r>
                      <a:r>
                        <a:rPr lang="es-MX" sz="1700" spc="-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 </a:t>
                      </a:r>
                      <a:r>
                        <a:rPr lang="es-MX" sz="1700" spc="145">
                          <a:effectLst/>
                        </a:rPr>
                        <a:t> 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 spc="-10">
                          <a:effectLst/>
                        </a:rPr>
                        <a:t>a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a </a:t>
                      </a:r>
                      <a:r>
                        <a:rPr lang="es-MX" sz="1700" spc="145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c</a:t>
                      </a:r>
                      <a:r>
                        <a:rPr lang="es-MX" sz="1700" spc="-5">
                          <a:effectLst/>
                        </a:rPr>
                        <a:t>i</a:t>
                      </a:r>
                      <a:r>
                        <a:rPr lang="es-MX" sz="1700">
                          <a:effectLst/>
                        </a:rPr>
                        <a:t>clo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5">
                          <a:effectLst/>
                        </a:rPr>
                        <a:t>s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ola</a:t>
                      </a:r>
                      <a:r>
                        <a:rPr lang="es-MX" sz="1700" spc="-16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  <a:tabLst>
                          <a:tab pos="711200" algn="l"/>
                          <a:tab pos="1092200" algn="l"/>
                          <a:tab pos="1587500" algn="l"/>
                          <a:tab pos="2527300" algn="l"/>
                          <a:tab pos="2844800" algn="l"/>
                          <a:tab pos="3365500" algn="l"/>
                        </a:tabLst>
                      </a:pP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10">
                          <a:effectLst/>
                        </a:rPr>
                        <a:t>n</a:t>
                      </a:r>
                      <a:r>
                        <a:rPr lang="es-MX" sz="1700" spc="-20">
                          <a:effectLst/>
                        </a:rPr>
                        <a:t>t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5">
                          <a:effectLst/>
                        </a:rPr>
                        <a:t>q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>
                          <a:effectLst/>
                        </a:rPr>
                        <a:t>e	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c</a:t>
                      </a:r>
                      <a:r>
                        <a:rPr lang="es-MX" sz="1700" spc="-5">
                          <a:effectLst/>
                        </a:rPr>
                        <a:t>l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y</a:t>
                      </a:r>
                      <a:r>
                        <a:rPr lang="es-MX" sz="1700">
                          <a:effectLst/>
                        </a:rPr>
                        <a:t>a	</a:t>
                      </a:r>
                      <a:r>
                        <a:rPr lang="es-MX" sz="1700" spc="5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l	</a:t>
                      </a:r>
                      <a:r>
                        <a:rPr lang="es-MX" sz="1700" spc="-5">
                          <a:effectLst/>
                        </a:rPr>
                        <a:t>m</a:t>
                      </a:r>
                      <a:r>
                        <a:rPr lang="es-MX" sz="1700" spc="-10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s	</a:t>
                      </a:r>
                      <a:r>
                        <a:rPr lang="es-MX" sz="1700" spc="-5">
                          <a:effectLst/>
                        </a:rPr>
                        <a:t>de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 spc="-55">
                          <a:effectLst/>
                        </a:rPr>
                        <a:t>f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5">
                          <a:effectLst/>
                        </a:rPr>
                        <a:t>b</a:t>
                      </a:r>
                      <a:r>
                        <a:rPr lang="es-MX" sz="1700" spc="-20">
                          <a:effectLst/>
                        </a:rPr>
                        <a:t>r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15">
                          <a:effectLst/>
                        </a:rPr>
                        <a:t>r</a:t>
                      </a:r>
                      <a:r>
                        <a:rPr lang="es-MX" sz="1700" spc="5">
                          <a:effectLst/>
                        </a:rPr>
                        <a:t>o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427990" marR="428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spc="5">
                          <a:effectLst/>
                        </a:rPr>
                        <a:t>IV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1155700" algn="l"/>
                          <a:tab pos="1409700" algn="l"/>
                          <a:tab pos="1943100" algn="l"/>
                          <a:tab pos="2324100" algn="l"/>
                          <a:tab pos="2882900" algn="l"/>
                        </a:tabLst>
                      </a:pPr>
                      <a:r>
                        <a:rPr lang="es-MX" sz="1700" spc="-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e	</a:t>
                      </a:r>
                      <a:r>
                        <a:rPr lang="es-MX" sz="1700" spc="-5" dirty="0">
                          <a:effectLst/>
                        </a:rPr>
                        <a:t>m</a:t>
                      </a:r>
                      <a:r>
                        <a:rPr lang="es-MX" sz="1700" dirty="0">
                          <a:effectLst/>
                        </a:rPr>
                        <a:t>ar</a:t>
                      </a:r>
                      <a:r>
                        <a:rPr lang="es-MX" sz="1700" spc="-30" dirty="0">
                          <a:effectLst/>
                        </a:rPr>
                        <a:t>z</a:t>
                      </a:r>
                      <a:r>
                        <a:rPr lang="es-MX" sz="1700" dirty="0">
                          <a:effectLst/>
                        </a:rPr>
                        <a:t>o	a	a</a:t>
                      </a:r>
                      <a:r>
                        <a:rPr lang="es-MX" sz="1700" spc="-5" dirty="0">
                          <a:effectLst/>
                        </a:rPr>
                        <a:t>br</a:t>
                      </a:r>
                      <a:r>
                        <a:rPr lang="es-MX" sz="1700" spc="-10" dirty="0">
                          <a:effectLst/>
                        </a:rPr>
                        <a:t>i</a:t>
                      </a:r>
                      <a:r>
                        <a:rPr lang="es-MX" sz="1700" dirty="0">
                          <a:effectLst/>
                        </a:rPr>
                        <a:t>l	</a:t>
                      </a:r>
                      <a:r>
                        <a:rPr lang="es-MX" sz="1700" spc="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e	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a</a:t>
                      </a:r>
                      <a:r>
                        <a:rPr lang="es-MX" sz="1700" spc="-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a	cic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endParaRPr lang="es-MX" sz="1100" dirty="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e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a</a:t>
                      </a:r>
                      <a:r>
                        <a:rPr lang="es-MX" sz="1700" spc="-160" dirty="0">
                          <a:effectLst/>
                        </a:rPr>
                        <a:t>r</a:t>
                      </a:r>
                      <a:r>
                        <a:rPr lang="es-MX" sz="17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10">
                          <a:effectLst/>
                        </a:rPr>
                        <a:t>n</a:t>
                      </a:r>
                      <a:r>
                        <a:rPr lang="es-MX" sz="1700" spc="-20">
                          <a:effectLst/>
                        </a:rPr>
                        <a:t>t</a:t>
                      </a:r>
                      <a:r>
                        <a:rPr lang="es-MX" sz="1700">
                          <a:effectLst/>
                        </a:rPr>
                        <a:t>es 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10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qu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20">
                          <a:effectLst/>
                        </a:rPr>
                        <a:t> </a:t>
                      </a:r>
                      <a:r>
                        <a:rPr lang="es-MX" sz="1700" spc="-15">
                          <a:effectLst/>
                        </a:rPr>
                        <a:t>c</a:t>
                      </a:r>
                      <a:r>
                        <a:rPr lang="es-MX" sz="1700">
                          <a:effectLst/>
                        </a:rPr>
                        <a:t>o</a:t>
                      </a:r>
                      <a:r>
                        <a:rPr lang="es-MX" sz="1700" spc="5">
                          <a:effectLst/>
                        </a:rPr>
                        <a:t>n</a:t>
                      </a:r>
                      <a:r>
                        <a:rPr lang="es-MX" sz="1700">
                          <a:effectLst/>
                        </a:rPr>
                        <a:t>cl</a:t>
                      </a:r>
                      <a:r>
                        <a:rPr lang="es-MX" sz="1700" spc="5">
                          <a:effectLst/>
                        </a:rPr>
                        <a:t>u</a:t>
                      </a:r>
                      <a:r>
                        <a:rPr lang="es-MX" sz="1700" spc="-25">
                          <a:effectLst/>
                        </a:rPr>
                        <a:t>y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-20">
                          <a:effectLst/>
                        </a:rPr>
                        <a:t> </a:t>
                      </a:r>
                      <a:r>
                        <a:rPr lang="es-MX" sz="1700" spc="5">
                          <a:effectLst/>
                        </a:rPr>
                        <a:t>e</a:t>
                      </a:r>
                      <a:r>
                        <a:rPr lang="es-MX" sz="1700">
                          <a:effectLst/>
                        </a:rPr>
                        <a:t>l</a:t>
                      </a:r>
                      <a:r>
                        <a:rPr lang="es-MX" sz="1700" spc="5">
                          <a:effectLst/>
                        </a:rPr>
                        <a:t> </a:t>
                      </a:r>
                      <a:r>
                        <a:rPr lang="es-MX" sz="1700" spc="-5">
                          <a:effectLst/>
                        </a:rPr>
                        <a:t>m</a:t>
                      </a:r>
                      <a:r>
                        <a:rPr lang="es-MX" sz="1700">
                          <a:effectLst/>
                        </a:rPr>
                        <a:t>es </a:t>
                      </a:r>
                      <a:r>
                        <a:rPr lang="es-MX" sz="1700" spc="5">
                          <a:effectLst/>
                        </a:rPr>
                        <a:t>d</a:t>
                      </a:r>
                      <a:r>
                        <a:rPr lang="es-MX" sz="1700">
                          <a:effectLst/>
                        </a:rPr>
                        <a:t>e</a:t>
                      </a:r>
                      <a:r>
                        <a:rPr lang="es-MX" sz="1700" spc="-10">
                          <a:effectLst/>
                        </a:rPr>
                        <a:t> </a:t>
                      </a:r>
                      <a:r>
                        <a:rPr lang="es-MX" sz="1700">
                          <a:effectLst/>
                        </a:rPr>
                        <a:t>a</a:t>
                      </a:r>
                      <a:r>
                        <a:rPr lang="es-MX" sz="1700" spc="5">
                          <a:effectLst/>
                        </a:rPr>
                        <a:t>br</a:t>
                      </a:r>
                      <a:r>
                        <a:rPr lang="es-MX" sz="1700">
                          <a:effectLst/>
                        </a:rPr>
                        <a:t>i</a:t>
                      </a:r>
                      <a:r>
                        <a:rPr lang="es-MX" sz="1700" spc="15">
                          <a:effectLst/>
                        </a:rPr>
                        <a:t>l</a:t>
                      </a:r>
                      <a:r>
                        <a:rPr lang="es-MX" sz="1700">
                          <a:effectLst/>
                        </a:rPr>
                        <a:t>.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6320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95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100">
                        <a:effectLst/>
                      </a:endParaRPr>
                    </a:p>
                    <a:p>
                      <a:pPr marL="455930" marR="456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>
                          <a:effectLst/>
                        </a:rPr>
                        <a:t>V</a:t>
                      </a:r>
                      <a:endParaRPr lang="es-MX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s-MX" sz="95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700" spc="-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e</a:t>
                      </a:r>
                      <a:r>
                        <a:rPr lang="es-MX" sz="1700" spc="15" dirty="0">
                          <a:effectLst/>
                        </a:rPr>
                        <a:t> </a:t>
                      </a:r>
                      <a:r>
                        <a:rPr lang="es-MX" sz="1700" spc="-5" dirty="0">
                          <a:effectLst/>
                        </a:rPr>
                        <a:t>m</a:t>
                      </a:r>
                      <a:r>
                        <a:rPr lang="es-MX" sz="1700" spc="-35" dirty="0">
                          <a:effectLst/>
                        </a:rPr>
                        <a:t>a</a:t>
                      </a:r>
                      <a:r>
                        <a:rPr lang="es-MX" sz="1700" spc="-25" dirty="0">
                          <a:effectLst/>
                        </a:rPr>
                        <a:t>y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r>
                        <a:rPr lang="es-MX" sz="1700" spc="10" dirty="0">
                          <a:effectLst/>
                        </a:rPr>
                        <a:t> </a:t>
                      </a:r>
                      <a:r>
                        <a:rPr lang="es-MX" sz="1700" dirty="0">
                          <a:effectLst/>
                        </a:rPr>
                        <a:t>al</a:t>
                      </a:r>
                      <a:r>
                        <a:rPr lang="es-MX" sz="1700" spc="5" dirty="0">
                          <a:effectLst/>
                        </a:rPr>
                        <a:t> </a:t>
                      </a:r>
                      <a:r>
                        <a:rPr lang="es-MX" sz="1700" dirty="0">
                          <a:effectLst/>
                        </a:rPr>
                        <a:t>fin</a:t>
                      </a:r>
                      <a:r>
                        <a:rPr lang="es-MX" sz="1700" spc="-5" dirty="0">
                          <a:effectLst/>
                        </a:rPr>
                        <a:t> </a:t>
                      </a:r>
                      <a:r>
                        <a:rPr lang="es-MX" sz="1700" spc="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el</a:t>
                      </a:r>
                      <a:r>
                        <a:rPr lang="es-MX" sz="1700" spc="-10" dirty="0">
                          <a:effectLst/>
                        </a:rPr>
                        <a:t> </a:t>
                      </a:r>
                      <a:r>
                        <a:rPr lang="es-MX" sz="1700" dirty="0">
                          <a:effectLst/>
                        </a:rPr>
                        <a:t>cic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o e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a</a:t>
                      </a:r>
                      <a:r>
                        <a:rPr lang="es-MX" sz="1700" spc="-160" dirty="0">
                          <a:effectLst/>
                        </a:rPr>
                        <a:t>r</a:t>
                      </a:r>
                      <a:r>
                        <a:rPr lang="es-MX" sz="17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01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L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s </a:t>
                      </a:r>
                      <a:r>
                        <a:rPr lang="es-MX" sz="1700" spc="210" dirty="0">
                          <a:effectLst/>
                        </a:rPr>
                        <a:t> 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l</a:t>
                      </a:r>
                      <a:r>
                        <a:rPr lang="es-MX" sz="1700" spc="10" dirty="0">
                          <a:effectLst/>
                        </a:rPr>
                        <a:t>i</a:t>
                      </a:r>
                      <a:r>
                        <a:rPr lang="es-MX" sz="1700" dirty="0">
                          <a:effectLst/>
                        </a:rPr>
                        <a:t>fi</a:t>
                      </a:r>
                      <a:r>
                        <a:rPr lang="es-MX" sz="1700" spc="-10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a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i</a:t>
                      </a:r>
                      <a:r>
                        <a:rPr lang="es-MX" sz="1700" spc="-5" dirty="0">
                          <a:effectLst/>
                        </a:rPr>
                        <a:t>o</a:t>
                      </a:r>
                      <a:r>
                        <a:rPr lang="es-MX" sz="1700" spc="5" dirty="0">
                          <a:effectLst/>
                        </a:rPr>
                        <a:t>n</a:t>
                      </a:r>
                      <a:r>
                        <a:rPr lang="es-MX" sz="1700" spc="-10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s </a:t>
                      </a:r>
                      <a:r>
                        <a:rPr lang="es-MX" sz="1700" spc="205" dirty="0">
                          <a:effectLst/>
                        </a:rPr>
                        <a:t> 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dirty="0">
                          <a:effectLst/>
                        </a:rPr>
                        <a:t>e </a:t>
                      </a:r>
                      <a:r>
                        <a:rPr lang="es-MX" sz="1700" spc="195" dirty="0">
                          <a:effectLst/>
                        </a:rPr>
                        <a:t> </a:t>
                      </a:r>
                      <a:r>
                        <a:rPr lang="es-MX" sz="1700" spc="5" dirty="0">
                          <a:effectLst/>
                        </a:rPr>
                        <a:t>d</a:t>
                      </a:r>
                      <a:r>
                        <a:rPr lang="es-MX" sz="1700" spc="-10" dirty="0">
                          <a:effectLst/>
                        </a:rPr>
                        <a:t>e</a:t>
                      </a:r>
                      <a:r>
                        <a:rPr lang="es-MX" sz="1700" spc="5" dirty="0">
                          <a:effectLst/>
                        </a:rPr>
                        <a:t>b</a:t>
                      </a:r>
                      <a:r>
                        <a:rPr lang="es-MX" sz="1700" spc="-10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n </a:t>
                      </a:r>
                      <a:r>
                        <a:rPr lang="es-MX" sz="1700" spc="205" dirty="0">
                          <a:effectLst/>
                        </a:rPr>
                        <a:t> 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spc="-10" dirty="0">
                          <a:effectLst/>
                        </a:rPr>
                        <a:t>ig</a:t>
                      </a:r>
                      <a:r>
                        <a:rPr lang="es-MX" sz="1700" spc="5" dirty="0">
                          <a:effectLst/>
                        </a:rPr>
                        <a:t>n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r </a:t>
                      </a:r>
                      <a:r>
                        <a:rPr lang="es-MX" sz="1700" spc="215" dirty="0">
                          <a:effectLst/>
                        </a:rPr>
                        <a:t> </a:t>
                      </a:r>
                      <a:r>
                        <a:rPr lang="es-MX" sz="1700" dirty="0">
                          <a:effectLst/>
                        </a:rPr>
                        <a:t>y</a:t>
                      </a:r>
                      <a:endParaRPr lang="es-MX" sz="1100" dirty="0">
                        <a:effectLst/>
                      </a:endParaRPr>
                    </a:p>
                    <a:p>
                      <a:pPr marL="62865">
                        <a:lnSpc>
                          <a:spcPts val="2040"/>
                        </a:lnSpc>
                        <a:spcAft>
                          <a:spcPts val="0"/>
                        </a:spcAft>
                        <a:tabLst>
                          <a:tab pos="1117600" algn="l"/>
                          <a:tab pos="1943100" algn="l"/>
                          <a:tab pos="2336800" algn="l"/>
                          <a:tab pos="3124200" algn="l"/>
                        </a:tabLst>
                      </a:pP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omuni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r	</a:t>
                      </a:r>
                      <a:r>
                        <a:rPr lang="es-MX" sz="1700" spc="-5" dirty="0">
                          <a:effectLst/>
                        </a:rPr>
                        <a:t>du</a:t>
                      </a:r>
                      <a:r>
                        <a:rPr lang="es-MX" sz="1700" spc="-40" dirty="0">
                          <a:effectLst/>
                        </a:rPr>
                        <a:t>r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spc="-5" dirty="0">
                          <a:effectLst/>
                        </a:rPr>
                        <a:t>n</a:t>
                      </a:r>
                      <a:r>
                        <a:rPr lang="es-MX" sz="1700" spc="-20" dirty="0">
                          <a:effectLst/>
                        </a:rPr>
                        <a:t>t</a:t>
                      </a:r>
                      <a:r>
                        <a:rPr lang="es-MX" sz="1700" dirty="0">
                          <a:effectLst/>
                        </a:rPr>
                        <a:t>e	l</a:t>
                      </a:r>
                      <a:r>
                        <a:rPr lang="es-MX" sz="1700" spc="-5" dirty="0">
                          <a:effectLst/>
                        </a:rPr>
                        <a:t>o</a:t>
                      </a:r>
                      <a:r>
                        <a:rPr lang="es-MX" sz="1700" dirty="0">
                          <a:effectLst/>
                        </a:rPr>
                        <a:t>s	</a:t>
                      </a:r>
                      <a:r>
                        <a:rPr lang="es-MX" sz="1700" spc="-5" dirty="0">
                          <a:effectLst/>
                        </a:rPr>
                        <a:t>ú</a:t>
                      </a:r>
                      <a:r>
                        <a:rPr lang="es-MX" sz="1700" dirty="0">
                          <a:effectLst/>
                        </a:rPr>
                        <a:t>ltimos	ci</a:t>
                      </a:r>
                      <a:r>
                        <a:rPr lang="es-MX" sz="1700" spc="5" dirty="0">
                          <a:effectLst/>
                        </a:rPr>
                        <a:t>n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endParaRPr lang="es-MX" sz="1100" dirty="0">
                        <a:effectLst/>
                      </a:endParaRPr>
                    </a:p>
                    <a:p>
                      <a:pPr marL="62865">
                        <a:lnSpc>
                          <a:spcPts val="2040"/>
                        </a:lnSpc>
                        <a:spcAft>
                          <a:spcPts val="0"/>
                        </a:spcAft>
                        <a:tabLst>
                          <a:tab pos="723900" algn="l"/>
                          <a:tab pos="1663700" algn="l"/>
                          <a:tab pos="2247900" algn="l"/>
                          <a:tab pos="2959100" algn="l"/>
                        </a:tabLst>
                      </a:pPr>
                      <a:r>
                        <a:rPr lang="es-MX" sz="1700" spc="-5" dirty="0">
                          <a:effectLst/>
                        </a:rPr>
                        <a:t>d</a:t>
                      </a:r>
                      <a:r>
                        <a:rPr lang="es-MX" sz="1700" dirty="0">
                          <a:effectLst/>
                        </a:rPr>
                        <a:t>í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s	</a:t>
                      </a:r>
                      <a:r>
                        <a:rPr lang="es-MX" sz="1700" spc="-5" dirty="0">
                          <a:effectLst/>
                        </a:rPr>
                        <a:t>h</a:t>
                      </a:r>
                      <a:r>
                        <a:rPr lang="es-MX" sz="1700" spc="-10" dirty="0">
                          <a:effectLst/>
                        </a:rPr>
                        <a:t>á</a:t>
                      </a:r>
                      <a:r>
                        <a:rPr lang="es-MX" sz="1700" spc="-5" dirty="0">
                          <a:effectLst/>
                        </a:rPr>
                        <a:t>b</a:t>
                      </a:r>
                      <a:r>
                        <a:rPr lang="es-MX" sz="1700" dirty="0">
                          <a:effectLst/>
                        </a:rPr>
                        <a:t>i</a:t>
                      </a:r>
                      <a:r>
                        <a:rPr lang="es-MX" sz="1700" spc="10" dirty="0">
                          <a:effectLst/>
                        </a:rPr>
                        <a:t>l</a:t>
                      </a:r>
                      <a:r>
                        <a:rPr lang="es-MX" sz="1700" spc="-10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s	</a:t>
                      </a:r>
                      <a:r>
                        <a:rPr lang="es-MX" sz="1700" spc="5" dirty="0">
                          <a:effectLst/>
                        </a:rPr>
                        <a:t>d</a:t>
                      </a:r>
                      <a:r>
                        <a:rPr lang="es-MX" sz="1700" spc="-10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l	cic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dirty="0">
                          <a:effectLst/>
                        </a:rPr>
                        <a:t>o	e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r>
                        <a:rPr lang="es-MX" sz="1700" spc="5" dirty="0">
                          <a:effectLst/>
                        </a:rPr>
                        <a:t>l</a:t>
                      </a:r>
                      <a:r>
                        <a:rPr lang="es-MX" sz="1700" spc="-10" dirty="0">
                          <a:effectLst/>
                        </a:rPr>
                        <a:t>a</a:t>
                      </a:r>
                      <a:r>
                        <a:rPr lang="es-MX" sz="1700" dirty="0">
                          <a:effectLst/>
                        </a:rPr>
                        <a:t>r</a:t>
                      </a:r>
                      <a:endParaRPr lang="es-MX" sz="1100" dirty="0">
                        <a:effectLst/>
                      </a:endParaRPr>
                    </a:p>
                    <a:p>
                      <a:pPr marL="62865">
                        <a:lnSpc>
                          <a:spcPts val="1970"/>
                        </a:lnSpc>
                        <a:spcAft>
                          <a:spcPts val="0"/>
                        </a:spcAft>
                      </a:pPr>
                      <a:r>
                        <a:rPr lang="es-MX" sz="1700" spc="-15" dirty="0">
                          <a:effectLst/>
                        </a:rPr>
                        <a:t>c</a:t>
                      </a:r>
                      <a:r>
                        <a:rPr lang="es-MX" sz="1700" dirty="0">
                          <a:effectLst/>
                        </a:rPr>
                        <a:t>o</a:t>
                      </a:r>
                      <a:r>
                        <a:rPr lang="es-MX" sz="1700" spc="5" dirty="0">
                          <a:effectLst/>
                        </a:rPr>
                        <a:t>r</a:t>
                      </a:r>
                      <a:r>
                        <a:rPr lang="es-MX" sz="1700" spc="-20" dirty="0">
                          <a:effectLst/>
                        </a:rPr>
                        <a:t>r</a:t>
                      </a:r>
                      <a:r>
                        <a:rPr lang="es-MX" sz="1700" dirty="0">
                          <a:effectLst/>
                        </a:rPr>
                        <a:t>e</a:t>
                      </a:r>
                      <a:r>
                        <a:rPr lang="es-MX" sz="1700" spc="5" dirty="0">
                          <a:effectLst/>
                        </a:rPr>
                        <a:t>s</a:t>
                      </a:r>
                      <a:r>
                        <a:rPr lang="es-MX" sz="1700" spc="-5" dirty="0">
                          <a:effectLst/>
                        </a:rPr>
                        <a:t>p</a:t>
                      </a:r>
                      <a:r>
                        <a:rPr lang="es-MX" sz="1700" dirty="0">
                          <a:effectLst/>
                        </a:rPr>
                        <a:t>on</a:t>
                      </a:r>
                      <a:r>
                        <a:rPr lang="es-MX" sz="1700" spc="-15" dirty="0">
                          <a:effectLst/>
                        </a:rPr>
                        <a:t>d</a:t>
                      </a:r>
                      <a:r>
                        <a:rPr lang="es-MX" sz="1700" spc="-10" dirty="0">
                          <a:effectLst/>
                        </a:rPr>
                        <a:t>i</a:t>
                      </a:r>
                      <a:r>
                        <a:rPr lang="es-MX" sz="1700" dirty="0">
                          <a:effectLst/>
                        </a:rPr>
                        <a:t>e</a:t>
                      </a:r>
                      <a:r>
                        <a:rPr lang="es-MX" sz="1700" spc="-15" dirty="0">
                          <a:effectLst/>
                        </a:rPr>
                        <a:t>n</a:t>
                      </a:r>
                      <a:r>
                        <a:rPr lang="es-MX" sz="1700" spc="-20" dirty="0">
                          <a:effectLst/>
                        </a:rPr>
                        <a:t>t</a:t>
                      </a:r>
                      <a:r>
                        <a:rPr lang="es-MX" sz="1700" spc="15" dirty="0">
                          <a:effectLst/>
                        </a:rPr>
                        <a:t>e</a:t>
                      </a:r>
                      <a:r>
                        <a:rPr lang="es-MX" sz="17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5391507"/>
            <a:ext cx="87849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dirty="0"/>
              <a:t>El conocimiento de los resultados parciales por parte de los padres de familia</a:t>
            </a:r>
          </a:p>
          <a:p>
            <a:pPr algn="just"/>
            <a:r>
              <a:rPr lang="es-MX" sz="2100" dirty="0"/>
              <a:t>o  tutores  </a:t>
            </a:r>
            <a:r>
              <a:rPr lang="es-MX" sz="2100" b="1" dirty="0"/>
              <a:t>no  limita  su  derecho  a  informarse  sobre  el  aprovechamiento</a:t>
            </a:r>
            <a:endParaRPr lang="es-MX" sz="2100" dirty="0"/>
          </a:p>
          <a:p>
            <a:pPr algn="just"/>
            <a:r>
              <a:rPr lang="es-MX" sz="2100" b="1" dirty="0"/>
              <a:t>escolar de sus hijos o pupilos </a:t>
            </a:r>
            <a:r>
              <a:rPr lang="es-MX" sz="2100" dirty="0"/>
              <a:t>en cualquier momento del ciclo escolar.</a:t>
            </a:r>
          </a:p>
        </p:txBody>
      </p:sp>
    </p:spTree>
    <p:extLst>
      <p:ext uri="{BB962C8B-B14F-4D97-AF65-F5344CB8AC3E}">
        <p14:creationId xmlns:p14="http://schemas.microsoft.com/office/powerpoint/2010/main" val="42352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8º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692696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Calendarización de las evaluaciones</a:t>
            </a:r>
            <a:endParaRPr lang="es-MX" sz="2400" dirty="0"/>
          </a:p>
          <a:p>
            <a:pPr algn="just"/>
            <a:r>
              <a:rPr lang="es-MX" sz="2400" dirty="0"/>
              <a:t> </a:t>
            </a:r>
          </a:p>
          <a:p>
            <a:pPr algn="just"/>
            <a:r>
              <a:rPr lang="es-MX" sz="2400" dirty="0" smtClean="0"/>
              <a:t>Las </a:t>
            </a:r>
            <a:r>
              <a:rPr lang="es-MX" sz="2400" dirty="0"/>
              <a:t>evaluaciones ordinarias del aprendizaje </a:t>
            </a:r>
            <a:r>
              <a:rPr lang="es-MX" sz="2400" b="1" dirty="0"/>
              <a:t>se realizarán dentro de los doscientos días de clase, </a:t>
            </a:r>
            <a:r>
              <a:rPr lang="es-MX" sz="2400" dirty="0"/>
              <a:t>previstos en el calendario escolar aplicable a toda la República para cada ciclo escolar, que determine SEP.	</a:t>
            </a:r>
            <a:r>
              <a:rPr lang="es-MX" sz="2400" b="1" dirty="0"/>
              <a:t>En el caso de las evaluaciones extraordinarias o de regularización</a:t>
            </a:r>
            <a:r>
              <a:rPr lang="es-MX" sz="2400" dirty="0"/>
              <a:t>, éstas podrán realizarse en otros periodos, en términos de las disposiciones que al efecto emita la autoridad educativa correspondiente.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47" y="4064590"/>
            <a:ext cx="3126105" cy="260477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40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9º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496" y="836712"/>
            <a:ext cx="90095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b="1" dirty="0"/>
              <a:t>Calendarización de las evaluaciones</a:t>
            </a:r>
            <a:endParaRPr lang="es-MX" sz="2100" dirty="0"/>
          </a:p>
          <a:p>
            <a:pPr algn="just"/>
            <a:r>
              <a:rPr lang="es-MX" sz="2100" dirty="0"/>
              <a:t> </a:t>
            </a:r>
          </a:p>
          <a:p>
            <a:pPr algn="just"/>
            <a:r>
              <a:rPr lang="es-MX" sz="2100" dirty="0"/>
              <a:t> </a:t>
            </a:r>
            <a:r>
              <a:rPr lang="es-MX" sz="2100" dirty="0" smtClean="0"/>
              <a:t>A </a:t>
            </a:r>
            <a:r>
              <a:rPr lang="es-MX" sz="2100" dirty="0"/>
              <a:t>fin de garantizar el cumplimiento del calendario escolar y de evitar que </a:t>
            </a:r>
            <a:r>
              <a:rPr lang="es-MX" sz="2100" dirty="0" smtClean="0"/>
              <a:t>durante </a:t>
            </a:r>
            <a:r>
              <a:rPr lang="es-MX" sz="2100" b="1" dirty="0" smtClean="0"/>
              <a:t>los  </a:t>
            </a:r>
            <a:r>
              <a:rPr lang="es-MX" sz="2100" b="1" dirty="0"/>
              <a:t>últimos  días  de  cada  ciclo  escolar  </a:t>
            </a:r>
            <a:r>
              <a:rPr lang="es-MX" sz="2100" dirty="0"/>
              <a:t>se  realicen  actividades  distintas  a  </a:t>
            </a:r>
            <a:r>
              <a:rPr lang="es-MX" sz="2100" dirty="0" smtClean="0"/>
              <a:t>las contenidas  </a:t>
            </a:r>
            <a:r>
              <a:rPr lang="es-MX" sz="2100" dirty="0"/>
              <a:t>en  el  plan  y  los  programas  de  estudio,  los  planteles  se  </a:t>
            </a:r>
            <a:r>
              <a:rPr lang="es-MX" sz="2100" dirty="0" smtClean="0"/>
              <a:t>deberán sujetarse </a:t>
            </a:r>
            <a:r>
              <a:rPr lang="es-MX" sz="2100" dirty="0"/>
              <a:t>a lo siguiente:</a:t>
            </a:r>
          </a:p>
          <a:p>
            <a:pPr algn="just"/>
            <a:r>
              <a:rPr lang="es-MX" sz="2100" dirty="0"/>
              <a:t> </a:t>
            </a:r>
          </a:p>
          <a:p>
            <a:pPr algn="just"/>
            <a:r>
              <a:rPr lang="es-MX" sz="2100" dirty="0" smtClean="0"/>
              <a:t>a) En</a:t>
            </a:r>
            <a:r>
              <a:rPr lang="es-MX" sz="2100" dirty="0"/>
              <a:t> </a:t>
            </a:r>
            <a:r>
              <a:rPr lang="es-MX" sz="2100" dirty="0" smtClean="0"/>
              <a:t>la</a:t>
            </a:r>
            <a:r>
              <a:rPr lang="es-MX" sz="2100" dirty="0"/>
              <a:t> </a:t>
            </a:r>
            <a:r>
              <a:rPr lang="es-MX" sz="2100" b="1" dirty="0" smtClean="0"/>
              <a:t>educación</a:t>
            </a:r>
            <a:r>
              <a:rPr lang="es-MX" sz="2100" b="1" dirty="0"/>
              <a:t> </a:t>
            </a:r>
            <a:r>
              <a:rPr lang="es-MX" sz="2100" b="1" dirty="0" smtClean="0"/>
              <a:t>primaria</a:t>
            </a:r>
            <a:r>
              <a:rPr lang="es-MX" sz="2100" dirty="0" smtClean="0"/>
              <a:t>, las evaluaciones finales, correspondientes al </a:t>
            </a:r>
            <a:r>
              <a:rPr lang="es-MX" sz="2100" dirty="0"/>
              <a:t>bloque V, </a:t>
            </a:r>
            <a:r>
              <a:rPr lang="es-MX" sz="2100" dirty="0" smtClean="0"/>
              <a:t>se  aplicarán </a:t>
            </a:r>
            <a:r>
              <a:rPr lang="es-MX" sz="2100" dirty="0"/>
              <a:t>durante los </a:t>
            </a:r>
            <a:r>
              <a:rPr lang="es-MX" sz="2100" b="1" dirty="0"/>
              <a:t>últimos ocho días </a:t>
            </a:r>
            <a:r>
              <a:rPr lang="es-MX" sz="2100" dirty="0"/>
              <a:t>hábiles del ciclo escolar.</a:t>
            </a:r>
          </a:p>
          <a:p>
            <a:pPr algn="just"/>
            <a:r>
              <a:rPr lang="es-MX" sz="2100" dirty="0"/>
              <a:t>  </a:t>
            </a:r>
          </a:p>
          <a:p>
            <a:pPr algn="just"/>
            <a:r>
              <a:rPr lang="es-MX" sz="2100" dirty="0"/>
              <a:t>b</a:t>
            </a:r>
            <a:r>
              <a:rPr lang="es-MX" sz="2100" dirty="0" smtClean="0"/>
              <a:t>) En </a:t>
            </a:r>
            <a:r>
              <a:rPr lang="es-MX" sz="2100" dirty="0"/>
              <a:t>la  </a:t>
            </a:r>
            <a:r>
              <a:rPr lang="es-MX" sz="2100" b="1" dirty="0"/>
              <a:t>educación  secundaria</a:t>
            </a:r>
            <a:r>
              <a:rPr lang="es-MX" sz="2100" dirty="0"/>
              <a:t>,  las evaluaciones finales, correspondientes al bloque V, </a:t>
            </a:r>
            <a:r>
              <a:rPr lang="es-MX" sz="2100" dirty="0" smtClean="0"/>
              <a:t>se aplicarán </a:t>
            </a:r>
            <a:r>
              <a:rPr lang="es-MX" sz="2100" dirty="0"/>
              <a:t>durante los últimos </a:t>
            </a:r>
            <a:r>
              <a:rPr lang="es-MX" sz="2100" b="1" dirty="0"/>
              <a:t>trece días </a:t>
            </a:r>
            <a:r>
              <a:rPr lang="es-MX" sz="2100" dirty="0"/>
              <a:t>hábiles del ciclo escolar.</a:t>
            </a:r>
          </a:p>
          <a:p>
            <a:pPr algn="just"/>
            <a:r>
              <a:rPr lang="es-MX" sz="2100" dirty="0"/>
              <a:t>  </a:t>
            </a:r>
          </a:p>
          <a:p>
            <a:pPr algn="just"/>
            <a:r>
              <a:rPr lang="es-MX" sz="2100" dirty="0"/>
              <a:t>Concluida la aplicación de las evaluaciones finales, </a:t>
            </a:r>
            <a:r>
              <a:rPr lang="es-MX" sz="2100" b="1" dirty="0"/>
              <a:t>el tiempo restante de la </a:t>
            </a:r>
            <a:r>
              <a:rPr lang="es-MX" sz="2100" b="1" dirty="0" smtClean="0"/>
              <a:t>jornada y</a:t>
            </a:r>
            <a:r>
              <a:rPr lang="es-MX" sz="2100" b="1" dirty="0"/>
              <a:t> </a:t>
            </a:r>
            <a:r>
              <a:rPr lang="es-MX" sz="2100" b="1" dirty="0" smtClean="0"/>
              <a:t>del calendario escolar</a:t>
            </a:r>
            <a:r>
              <a:rPr lang="es-MX" sz="2100" b="1" dirty="0"/>
              <a:t> </a:t>
            </a:r>
            <a:r>
              <a:rPr lang="es-MX" sz="2100" dirty="0" smtClean="0"/>
              <a:t>se dedicará a realizar actividades que </a:t>
            </a:r>
            <a:r>
              <a:rPr lang="es-MX" sz="2100" b="1" dirty="0"/>
              <a:t>fortalezcan y enriquezcan </a:t>
            </a:r>
            <a:r>
              <a:rPr lang="es-MX" sz="2100" b="1" dirty="0" smtClean="0"/>
              <a:t>los  aprendizajes </a:t>
            </a:r>
            <a:r>
              <a:rPr lang="es-MX" sz="2100" dirty="0"/>
              <a:t>adquiridos a lo largo del ciclo escolar, </a:t>
            </a:r>
            <a:r>
              <a:rPr lang="es-MX" sz="2100" dirty="0" smtClean="0"/>
              <a:t>especialmente aquéllas relacionadas con las asignaturas que requieran </a:t>
            </a:r>
            <a:r>
              <a:rPr lang="es-MX" sz="2100" dirty="0"/>
              <a:t>reforzamiento.</a:t>
            </a:r>
          </a:p>
        </p:txBody>
      </p:sp>
    </p:spTree>
    <p:extLst>
      <p:ext uri="{BB962C8B-B14F-4D97-AF65-F5344CB8AC3E}">
        <p14:creationId xmlns:p14="http://schemas.microsoft.com/office/powerpoint/2010/main" val="30882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10º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980728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Estrategias de intervención</a:t>
            </a:r>
            <a:endParaRPr lang="es-MX" sz="2000" dirty="0"/>
          </a:p>
          <a:p>
            <a:pPr algn="just"/>
            <a:r>
              <a:rPr lang="es-MX" sz="2000" dirty="0"/>
              <a:t>  </a:t>
            </a:r>
          </a:p>
          <a:p>
            <a:pPr algn="just"/>
            <a:r>
              <a:rPr lang="es-MX" sz="2000" dirty="0" smtClean="0"/>
              <a:t>A partir  del  </a:t>
            </a:r>
            <a:r>
              <a:rPr lang="es-MX" sz="2000" b="1" dirty="0" smtClean="0"/>
              <a:t>mes  de noviembre </a:t>
            </a:r>
            <a:r>
              <a:rPr lang="es-MX" sz="2000" dirty="0" smtClean="0"/>
              <a:t>para</a:t>
            </a:r>
            <a:r>
              <a:rPr lang="es-MX" sz="2000" dirty="0"/>
              <a:t> </a:t>
            </a:r>
            <a:r>
              <a:rPr lang="es-MX" sz="2000" dirty="0" smtClean="0"/>
              <a:t>la educación </a:t>
            </a:r>
            <a:r>
              <a:rPr lang="es-MX" sz="2000" b="1" dirty="0"/>
              <a:t>preescolar</a:t>
            </a:r>
            <a:r>
              <a:rPr lang="es-MX" sz="2000" dirty="0"/>
              <a:t>, o desde la conclusión </a:t>
            </a:r>
            <a:r>
              <a:rPr lang="es-MX" sz="2000" dirty="0" smtClean="0"/>
              <a:t>del </a:t>
            </a:r>
            <a:r>
              <a:rPr lang="es-MX" sz="2000" b="1" dirty="0" smtClean="0"/>
              <a:t>segundo bloque en  el caso de </a:t>
            </a:r>
            <a:r>
              <a:rPr lang="es-MX" sz="2000" b="1" dirty="0"/>
              <a:t>la </a:t>
            </a:r>
            <a:r>
              <a:rPr lang="es-MX" sz="2000" b="1" dirty="0" smtClean="0"/>
              <a:t>educación primaria  y secundaria</a:t>
            </a:r>
            <a:r>
              <a:rPr lang="es-MX" sz="2000" dirty="0" smtClean="0"/>
              <a:t>,  el docente </a:t>
            </a:r>
            <a:r>
              <a:rPr lang="es-MX" sz="2000" dirty="0"/>
              <a:t>deberá registrar en la Cartilla, los </a:t>
            </a:r>
            <a:r>
              <a:rPr lang="es-MX" sz="2000" dirty="0" smtClean="0"/>
              <a:t>apoyos que el alumno requiera para alcanzar los aprendizajes previstos y en </a:t>
            </a:r>
            <a:r>
              <a:rPr lang="es-MX" sz="2000" dirty="0"/>
              <a:t>acuerdo con los padres de familia o tutores, </a:t>
            </a:r>
            <a:r>
              <a:rPr lang="es-MX" sz="2000" dirty="0" smtClean="0"/>
              <a:t>definirá la</a:t>
            </a:r>
            <a:r>
              <a:rPr lang="es-MX" sz="2000" dirty="0"/>
              <a:t> </a:t>
            </a:r>
            <a:r>
              <a:rPr lang="es-MX" sz="2000" dirty="0" smtClean="0"/>
              <a:t>estrategia de intervención a </a:t>
            </a:r>
            <a:r>
              <a:rPr lang="es-MX" sz="2000" dirty="0"/>
              <a:t>seguir.</a:t>
            </a:r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 smtClean="0"/>
              <a:t>Para </a:t>
            </a:r>
            <a:r>
              <a:rPr lang="es-MX" sz="2000" b="1" dirty="0"/>
              <a:t>primaria y secundaria </a:t>
            </a:r>
            <a:r>
              <a:rPr lang="es-MX" sz="2000" dirty="0"/>
              <a:t>esta estrategia tiene como </a:t>
            </a:r>
            <a:r>
              <a:rPr lang="es-MX" sz="2000" b="1" dirty="0"/>
              <a:t>fin mejorar el aprendizaje </a:t>
            </a:r>
            <a:r>
              <a:rPr lang="es-MX" sz="2000" dirty="0"/>
              <a:t>de los alumnos para disminuir los riesgos de que no sean promovidos al siguiente grado o nivel educativo.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773" r="2124"/>
          <a:stretch/>
        </p:blipFill>
        <p:spPr bwMode="auto">
          <a:xfrm>
            <a:off x="5220073" y="2130724"/>
            <a:ext cx="3518486" cy="244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3594100" cy="143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4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11º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8367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Promedio final de asignatura</a:t>
            </a:r>
            <a:endParaRPr lang="es-MX" sz="2400" dirty="0"/>
          </a:p>
          <a:p>
            <a:r>
              <a:rPr lang="es-MX" sz="2400" dirty="0"/>
              <a:t> </a:t>
            </a:r>
          </a:p>
          <a:p>
            <a:r>
              <a:rPr lang="es-MX" sz="2400" dirty="0"/>
              <a:t>Será el resultado del promedio de las calificaciones obtenidas en cada uno de los cinco bloques que se establecen en los programas de estudio de educación primaria y secundaria. </a:t>
            </a:r>
            <a:r>
              <a:rPr lang="es-MX" sz="2400" b="1" dirty="0"/>
              <a:t>Se registrará con un número entero y un decimal sin redondear.</a:t>
            </a:r>
            <a:endParaRPr lang="es-MX" sz="2400" dirty="0"/>
          </a:p>
        </p:txBody>
      </p:sp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/>
        </p:blipFill>
        <p:spPr bwMode="auto">
          <a:xfrm>
            <a:off x="1602300" y="3212976"/>
            <a:ext cx="5781912" cy="339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7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12º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726" y="76470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Acreditación de </a:t>
            </a:r>
            <a:r>
              <a:rPr lang="es-MX" sz="2000" b="1" dirty="0" smtClean="0"/>
              <a:t>asignatura</a:t>
            </a:r>
            <a:endParaRPr lang="es-MX" sz="2000" dirty="0"/>
          </a:p>
          <a:p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Se tendrán por </a:t>
            </a:r>
            <a:r>
              <a:rPr lang="es-MX" sz="2000" b="1" dirty="0"/>
              <a:t>acreditadas las asignaturas </a:t>
            </a:r>
            <a:r>
              <a:rPr lang="es-MX" sz="2000" dirty="0"/>
              <a:t>de educación primaria y </a:t>
            </a:r>
            <a:r>
              <a:rPr lang="es-MX" sz="2000" dirty="0" smtClean="0"/>
              <a:t>secundaria establecidas </a:t>
            </a:r>
            <a:r>
              <a:rPr lang="es-MX" sz="2000" dirty="0"/>
              <a:t>en el plan de estudios de </a:t>
            </a:r>
            <a:r>
              <a:rPr lang="es-MX" sz="2000" dirty="0" smtClean="0"/>
              <a:t>educación básica cuando se obtenga </a:t>
            </a:r>
            <a:r>
              <a:rPr lang="es-MX" sz="2000" b="1" dirty="0" smtClean="0"/>
              <a:t>un promedio final </a:t>
            </a:r>
            <a:r>
              <a:rPr lang="es-MX" sz="2000" b="1" dirty="0"/>
              <a:t>mínimo de 6.0.</a:t>
            </a:r>
            <a:endParaRPr lang="es-MX" sz="2000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45" y="2598211"/>
            <a:ext cx="6852547" cy="407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13º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908720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Promedio final de grado escolar</a:t>
            </a:r>
            <a:endParaRPr lang="es-MX" sz="2400" dirty="0"/>
          </a:p>
          <a:p>
            <a:r>
              <a:rPr lang="es-MX" sz="2000" dirty="0"/>
              <a:t> </a:t>
            </a:r>
          </a:p>
          <a:p>
            <a:r>
              <a:rPr lang="es-MX" sz="2000" dirty="0" smtClean="0"/>
              <a:t>Será el</a:t>
            </a:r>
            <a:r>
              <a:rPr lang="es-MX" sz="2000" dirty="0"/>
              <a:t> </a:t>
            </a:r>
            <a:r>
              <a:rPr lang="es-MX" sz="2000" dirty="0" smtClean="0"/>
              <a:t>resultado de </a:t>
            </a:r>
            <a:r>
              <a:rPr lang="es-MX" sz="2000" b="1" dirty="0" smtClean="0"/>
              <a:t>sumar</a:t>
            </a:r>
            <a:r>
              <a:rPr lang="es-MX" sz="2000" b="1" dirty="0"/>
              <a:t> </a:t>
            </a:r>
            <a:r>
              <a:rPr lang="es-MX" sz="2000" b="1" dirty="0" smtClean="0"/>
              <a:t>los promedios finales </a:t>
            </a:r>
            <a:r>
              <a:rPr lang="es-MX" sz="2000" dirty="0" smtClean="0"/>
              <a:t>de cada asignatura y de </a:t>
            </a:r>
            <a:r>
              <a:rPr lang="es-MX" sz="2000" b="1" dirty="0" smtClean="0"/>
              <a:t>dividirlo entre el número total de las asignaturas </a:t>
            </a:r>
            <a:r>
              <a:rPr lang="es-MX" sz="2000" dirty="0" smtClean="0"/>
              <a:t>que se  establecen  para cada  grado   de  la educación  primaria </a:t>
            </a:r>
            <a:r>
              <a:rPr lang="es-MX" sz="2000" dirty="0"/>
              <a:t>y secundaria en el plan de estudios de educación básica. Se registrará con </a:t>
            </a:r>
            <a:r>
              <a:rPr lang="es-MX" sz="2000" b="1" dirty="0" smtClean="0"/>
              <a:t>un  número </a:t>
            </a:r>
            <a:r>
              <a:rPr lang="es-MX" sz="2000" b="1" dirty="0"/>
              <a:t>entero y un decimal sin redondear.</a:t>
            </a:r>
            <a:endParaRPr lang="es-MX" sz="2000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63" y="3443957"/>
            <a:ext cx="6048389" cy="27933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923928" y="4077072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                </a:t>
            </a:r>
            <a:r>
              <a:rPr lang="es-MX" sz="2400" b="1" dirty="0"/>
              <a:t>2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376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26876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Criterios de acreditación de grado o nivel educativo </a:t>
            </a:r>
            <a:r>
              <a:rPr lang="es-MX" sz="2800" dirty="0"/>
              <a:t>Se establecen para cada periodo de la educación básica, los siguientes criterios de acreditación y de promoción de grado o nivel educativo: </a:t>
            </a:r>
            <a:endParaRPr lang="es-MX" sz="2800" dirty="0" smtClean="0"/>
          </a:p>
          <a:p>
            <a:endParaRPr lang="es-MX" sz="2800" dirty="0" smtClean="0"/>
          </a:p>
          <a:p>
            <a:r>
              <a:rPr lang="es-MX" sz="2800" b="1" dirty="0" smtClean="0"/>
              <a:t>15.1</a:t>
            </a:r>
            <a:r>
              <a:rPr lang="es-MX" sz="2800" b="1" dirty="0"/>
              <a:t>.- Primer periodo: </a:t>
            </a:r>
            <a:r>
              <a:rPr lang="es-MX" sz="2800" dirty="0"/>
              <a:t>educación preescolar. </a:t>
            </a:r>
            <a:endParaRPr lang="es-MX" sz="2800" dirty="0" smtClean="0"/>
          </a:p>
          <a:p>
            <a:r>
              <a:rPr lang="es-MX" sz="2800" b="1" dirty="0" smtClean="0"/>
              <a:t>15.2</a:t>
            </a:r>
            <a:r>
              <a:rPr lang="es-MX" sz="2800" b="1" dirty="0"/>
              <a:t>.- Segundo periodo: </a:t>
            </a:r>
            <a:r>
              <a:rPr lang="es-MX" sz="2800" dirty="0"/>
              <a:t>educación primaria (1º, 2º y </a:t>
            </a:r>
            <a:r>
              <a:rPr lang="es-MX" sz="2800" dirty="0" smtClean="0"/>
              <a:t>3º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                                         </a:t>
            </a:r>
            <a:r>
              <a:rPr lang="es-MX" sz="2800" dirty="0"/>
              <a:t>grados). </a:t>
            </a:r>
            <a:endParaRPr lang="es-MX" sz="2800" dirty="0" smtClean="0"/>
          </a:p>
          <a:p>
            <a:r>
              <a:rPr lang="es-MX" sz="2800" b="1" dirty="0" smtClean="0"/>
              <a:t>15.3</a:t>
            </a:r>
            <a:r>
              <a:rPr lang="es-MX" sz="2800" b="1" dirty="0"/>
              <a:t>.- Tercer periodo: </a:t>
            </a:r>
            <a:r>
              <a:rPr lang="es-MX" sz="2800" dirty="0"/>
              <a:t>educación primaria (4º, 5º y 6º </a:t>
            </a:r>
            <a:endParaRPr lang="es-MX" sz="2800" dirty="0" smtClean="0"/>
          </a:p>
          <a:p>
            <a:r>
              <a:rPr lang="es-MX" sz="2800" dirty="0"/>
              <a:t> </a:t>
            </a:r>
            <a:r>
              <a:rPr lang="es-MX" sz="2800" dirty="0" smtClean="0"/>
              <a:t>                                       grados</a:t>
            </a:r>
            <a:r>
              <a:rPr lang="es-MX" sz="2800" dirty="0"/>
              <a:t>). </a:t>
            </a:r>
            <a:endParaRPr lang="es-MX" sz="2800" dirty="0" smtClean="0"/>
          </a:p>
          <a:p>
            <a:r>
              <a:rPr lang="es-MX" sz="2800" b="1" dirty="0" smtClean="0"/>
              <a:t>15.4</a:t>
            </a:r>
            <a:r>
              <a:rPr lang="es-MX" sz="2800" b="1" dirty="0"/>
              <a:t>.- Cuarto periodo: </a:t>
            </a:r>
            <a:r>
              <a:rPr lang="es-MX" sz="2800" dirty="0"/>
              <a:t>educación secundaria. </a:t>
            </a:r>
          </a:p>
        </p:txBody>
      </p:sp>
    </p:spTree>
    <p:extLst>
      <p:ext uri="{BB962C8B-B14F-4D97-AF65-F5344CB8AC3E}">
        <p14:creationId xmlns:p14="http://schemas.microsoft.com/office/powerpoint/2010/main" val="29709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5616" y="1484784"/>
            <a:ext cx="2736304" cy="5078313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acreditación de los grados primero, segundo y tercero de la educación primaria </a:t>
            </a:r>
            <a:r>
              <a:rPr lang="es-MX" b="1" dirty="0"/>
              <a:t>se obtendrá por el sólo hecho de haberlos cursado. </a:t>
            </a:r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886400" y="1519039"/>
            <a:ext cx="3078088" cy="5078313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alumno que concluya un grado escolar, será </a:t>
            </a:r>
            <a:r>
              <a:rPr lang="es-MX" dirty="0" smtClean="0"/>
              <a:t> promovido </a:t>
            </a:r>
            <a:r>
              <a:rPr lang="es-MX" dirty="0"/>
              <a:t>al siguiente. </a:t>
            </a:r>
            <a:endParaRPr lang="es-MX" dirty="0" smtClean="0"/>
          </a:p>
          <a:p>
            <a:pPr algn="just"/>
            <a:r>
              <a:rPr lang="es-MX" dirty="0" smtClean="0"/>
              <a:t>Si </a:t>
            </a:r>
            <a:r>
              <a:rPr lang="es-MX" dirty="0"/>
              <a:t>el alumno </a:t>
            </a:r>
            <a:r>
              <a:rPr lang="es-MX" b="1" dirty="0"/>
              <a:t>no alcance los aprendizajes </a:t>
            </a:r>
            <a:r>
              <a:rPr lang="es-MX" dirty="0"/>
              <a:t>al grado cursado y de acuerdo con las observaciones señaladas en la Cartilla respecto a las necesidades y apoyos de aprendizaje, </a:t>
            </a:r>
            <a:r>
              <a:rPr lang="es-MX" b="1" dirty="0"/>
              <a:t>podrá permanecer por otro ciclo escolar en el mismo grado</a:t>
            </a:r>
            <a:r>
              <a:rPr lang="es-MX" dirty="0"/>
              <a:t>, siempre y cuando se cuente con autorización expresa de los padres de familia o tutores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 </a:t>
            </a:r>
            <a:r>
              <a:rPr lang="es-MX" b="1" dirty="0"/>
              <a:t>Esta medida podrá adoptarse una sola vez a lo largo del periodo. </a:t>
            </a:r>
            <a:endParaRPr lang="es-MX" dirty="0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611560" y="1484784"/>
            <a:ext cx="432048" cy="507831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Acreditación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364088" y="1519039"/>
            <a:ext cx="432048" cy="507831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Promoción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499" y="807095"/>
            <a:ext cx="8684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Segundo periodo: educación primaria 1º, 2º y 3º grado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717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840769"/>
            <a:ext cx="51125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El  17  de  agosto  de  2012  se  publicó  en el</a:t>
            </a:r>
          </a:p>
          <a:p>
            <a:pPr algn="just"/>
            <a:r>
              <a:rPr lang="es-MX" sz="2000" dirty="0"/>
              <a:t>Diario Oficial de la Federación el: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 </a:t>
            </a:r>
            <a:endParaRPr lang="es-MX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b="1" dirty="0" smtClean="0"/>
              <a:t>ACUERDO NÚMERO</a:t>
            </a:r>
            <a:r>
              <a:rPr lang="es-MX" sz="2000" b="1" dirty="0"/>
              <a:t> </a:t>
            </a:r>
            <a:r>
              <a:rPr lang="es-MX" sz="2000" b="1" dirty="0" smtClean="0"/>
              <a:t>648</a:t>
            </a:r>
            <a:r>
              <a:rPr lang="es-MX" sz="2000" b="1" dirty="0"/>
              <a:t> </a:t>
            </a:r>
            <a:r>
              <a:rPr lang="es-MX" sz="2000" b="1" dirty="0" smtClean="0"/>
              <a:t>POR</a:t>
            </a:r>
            <a:r>
              <a:rPr lang="es-MX" sz="2000" b="1" dirty="0"/>
              <a:t> </a:t>
            </a:r>
            <a:r>
              <a:rPr lang="es-MX" sz="2000" b="1" dirty="0" smtClean="0"/>
              <a:t>EL</a:t>
            </a:r>
            <a:r>
              <a:rPr lang="es-MX" sz="2000" b="1" dirty="0"/>
              <a:t> </a:t>
            </a:r>
            <a:r>
              <a:rPr lang="es-MX" sz="2000" b="1" dirty="0" smtClean="0"/>
              <a:t>QUE</a:t>
            </a:r>
            <a:r>
              <a:rPr lang="es-MX" sz="2000" b="1" dirty="0"/>
              <a:t> </a:t>
            </a:r>
            <a:r>
              <a:rPr lang="es-MX" sz="2000" b="1" dirty="0" smtClean="0"/>
              <a:t>SE </a:t>
            </a:r>
            <a:r>
              <a:rPr lang="es-MX" sz="2000" b="1" dirty="0"/>
              <a:t>ESTABLECEN NORMAS GENERALES PARA LA EVALUACIÓN, ACREDITACIÓN, PROMOCIÓN </a:t>
            </a:r>
            <a:r>
              <a:rPr lang="es-MX" sz="2000" b="1" dirty="0" smtClean="0"/>
              <a:t>Y CERTIFICACIÓN</a:t>
            </a:r>
            <a:r>
              <a:rPr lang="es-MX" sz="2000" b="1" dirty="0"/>
              <a:t> </a:t>
            </a:r>
            <a:r>
              <a:rPr lang="es-MX" sz="2000" b="1" dirty="0" smtClean="0"/>
              <a:t>EN</a:t>
            </a:r>
            <a:r>
              <a:rPr lang="es-MX" sz="2000" b="1" dirty="0"/>
              <a:t>	</a:t>
            </a:r>
            <a:r>
              <a:rPr lang="es-MX" sz="2000" b="1" dirty="0" smtClean="0"/>
              <a:t>LA EDUCACIÓN </a:t>
            </a:r>
            <a:r>
              <a:rPr lang="es-MX" sz="2000" b="1" dirty="0"/>
              <a:t>BÁSICA.</a:t>
            </a:r>
            <a:endParaRPr lang="es-MX" sz="2000" dirty="0"/>
          </a:p>
          <a:p>
            <a:pPr algn="just"/>
            <a:r>
              <a:rPr lang="es-MX" sz="2000" dirty="0"/>
              <a:t> 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 </a:t>
            </a:r>
          </a:p>
          <a:p>
            <a:pPr algn="just"/>
            <a:r>
              <a:rPr lang="es-MX" sz="2000" dirty="0"/>
              <a:t>Quedan	sin  efectos  el  </a:t>
            </a:r>
            <a:r>
              <a:rPr lang="es-MX" sz="2000" dirty="0" smtClean="0"/>
              <a:t>Acuerdo Secretarial </a:t>
            </a:r>
            <a:r>
              <a:rPr lang="es-MX" sz="2000" dirty="0"/>
              <a:t>número 200, así como el Acuerdo que lo modificó, número 499, ambos publicados en el Diario Oficial de la Federación el 19 de septiembre de 1994 y el 4 de noviembre de</a:t>
            </a:r>
          </a:p>
          <a:p>
            <a:pPr algn="just"/>
            <a:r>
              <a:rPr lang="es-MX" sz="2000" dirty="0"/>
              <a:t>2009, respectivamente.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59" y="764704"/>
            <a:ext cx="3147629" cy="158417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59" y="2492896"/>
            <a:ext cx="3147629" cy="41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1519039"/>
            <a:ext cx="3131840" cy="5078313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/>
              <a:t>Cuando el alumno tenga </a:t>
            </a:r>
            <a:r>
              <a:rPr lang="es-MX" b="1" dirty="0"/>
              <a:t>un promedio final mínimo de 6.0 </a:t>
            </a:r>
            <a:r>
              <a:rPr lang="es-MX" dirty="0"/>
              <a:t>en cada asignatura, acreditará el grado cursado. Esto es aplicable para los grados cuarto, quinto y sexto de la educación primaria. 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705872" y="1519039"/>
            <a:ext cx="3150096" cy="5078313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dirty="0"/>
              <a:t>El alumno será promovido al siguiente grado, cuando: a) Acredite todas las asignaturas, o b) Alcance un </a:t>
            </a:r>
            <a:r>
              <a:rPr lang="es-MX" b="1" dirty="0"/>
              <a:t>promedio final </a:t>
            </a:r>
            <a:r>
              <a:rPr lang="es-MX" dirty="0"/>
              <a:t>de grado mínimo de </a:t>
            </a:r>
            <a:r>
              <a:rPr lang="es-MX" b="1" dirty="0"/>
              <a:t>6.0 </a:t>
            </a:r>
            <a:r>
              <a:rPr lang="es-MX" dirty="0"/>
              <a:t>y presente un </a:t>
            </a:r>
            <a:r>
              <a:rPr lang="es-MX" b="1" dirty="0"/>
              <a:t>máximo de dos asignaturas no acreditadas. </a:t>
            </a:r>
            <a:r>
              <a:rPr lang="es-MX" dirty="0"/>
              <a:t>En este caso, el alumno, los padres de familia o tutores, con orientación del docente o director del plantel y de acuerdo con las observaciones señaladas en la Cartilla respecto de las necesidades y apoyos de aprendizaje, deberán suscribir los compromisos necesarios para sujetarse a una </a:t>
            </a:r>
            <a:r>
              <a:rPr lang="es-MX" b="1" dirty="0"/>
              <a:t>“promoción con condiciones”. </a:t>
            </a:r>
            <a:endParaRPr lang="es-MX" dirty="0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67544" y="1516998"/>
            <a:ext cx="432048" cy="508035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Acreditación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220072" y="1517000"/>
            <a:ext cx="432048" cy="508035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Promoción de 4° y 5°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764704"/>
            <a:ext cx="9009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Tercer periodo: educación primaria 4º, 5º y 6º grado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69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15º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716488" y="1482745"/>
            <a:ext cx="2736304" cy="4970591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alumno será </a:t>
            </a:r>
            <a:r>
              <a:rPr lang="es-MX" b="1" dirty="0" smtClean="0"/>
              <a:t>promovido </a:t>
            </a:r>
            <a:r>
              <a:rPr lang="es-MX" b="1" dirty="0"/>
              <a:t>a </a:t>
            </a:r>
            <a:r>
              <a:rPr lang="es-MX" b="1" dirty="0" smtClean="0"/>
              <a:t>la educación  </a:t>
            </a:r>
            <a:r>
              <a:rPr lang="es-MX" b="1" dirty="0"/>
              <a:t>secundaria, </a:t>
            </a:r>
            <a:r>
              <a:rPr lang="es-MX" dirty="0"/>
              <a:t>cuando:</a:t>
            </a:r>
            <a:endParaRPr lang="es-MX" sz="1100" dirty="0"/>
          </a:p>
          <a:p>
            <a:pPr algn="just"/>
            <a:r>
              <a:rPr lang="es-MX" sz="1100" dirty="0"/>
              <a:t>  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dirty="0" smtClean="0"/>
              <a:t>Acredite </a:t>
            </a:r>
            <a:r>
              <a:rPr lang="es-MX" dirty="0"/>
              <a:t>el sexto grado de la educación primaria, o</a:t>
            </a:r>
          </a:p>
          <a:p>
            <a:pPr algn="just"/>
            <a:r>
              <a:rPr lang="es-MX" dirty="0"/>
              <a:t>  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dirty="0" smtClean="0"/>
              <a:t>Acredite una </a:t>
            </a:r>
            <a:r>
              <a:rPr lang="es-MX" b="1" dirty="0" smtClean="0"/>
              <a:t>evaluación general de conocimientos </a:t>
            </a:r>
            <a:r>
              <a:rPr lang="es-MX" dirty="0" smtClean="0"/>
              <a:t>del sexto grado de la educación  </a:t>
            </a:r>
            <a:r>
              <a:rPr lang="es-MX" dirty="0"/>
              <a:t>primaria</a:t>
            </a:r>
            <a:r>
              <a:rPr lang="es-MX" dirty="0" smtClean="0"/>
              <a:t>, en los términos establecidos </a:t>
            </a:r>
            <a:r>
              <a:rPr lang="es-MX" dirty="0"/>
              <a:t>en </a:t>
            </a:r>
            <a:r>
              <a:rPr lang="es-MX" dirty="0" smtClean="0"/>
              <a:t>las normas </a:t>
            </a:r>
            <a:r>
              <a:rPr lang="es-MX" dirty="0"/>
              <a:t>de </a:t>
            </a:r>
            <a:r>
              <a:rPr lang="es-MX" dirty="0" smtClean="0"/>
              <a:t>control escolar </a:t>
            </a:r>
            <a:r>
              <a:rPr lang="es-MX" dirty="0"/>
              <a:t>aplicables</a:t>
            </a:r>
            <a:r>
              <a:rPr lang="es-MX" dirty="0" smtClean="0"/>
              <a:t>.</a:t>
            </a:r>
          </a:p>
          <a:p>
            <a:pPr marL="342900" indent="-342900" algn="just">
              <a:buFont typeface="+mj-lt"/>
              <a:buAutoNum type="alphaLcParenR"/>
            </a:pPr>
            <a:endParaRPr lang="es-MX" dirty="0"/>
          </a:p>
        </p:txBody>
      </p:sp>
      <p:sp>
        <p:nvSpPr>
          <p:cNvPr id="5" name="Text Box 256"/>
          <p:cNvSpPr txBox="1">
            <a:spLocks noChangeArrowheads="1"/>
          </p:cNvSpPr>
          <p:nvPr/>
        </p:nvSpPr>
        <p:spPr bwMode="auto">
          <a:xfrm>
            <a:off x="713740" y="2607945"/>
            <a:ext cx="38036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lnSpc>
                <a:spcPts val="2950"/>
              </a:lnSpc>
              <a:spcAft>
                <a:spcPts val="0"/>
              </a:spcAft>
            </a:pPr>
            <a:r>
              <a:rPr lang="es-MX" sz="2800" spc="-25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A</a:t>
            </a: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CREDI</a:t>
            </a:r>
            <a:r>
              <a:rPr lang="es-MX" sz="2800" spc="-21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T</a:t>
            </a:r>
            <a:r>
              <a:rPr lang="es-MX" sz="2800" spc="-25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A</a:t>
            </a: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CIÓN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auto">
          <a:xfrm>
            <a:off x="4582160" y="2494280"/>
            <a:ext cx="380365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lnSpc>
                <a:spcPts val="2950"/>
              </a:lnSpc>
              <a:spcAft>
                <a:spcPts val="0"/>
              </a:spcAft>
            </a:pP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6º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5616" y="1487100"/>
            <a:ext cx="2728664" cy="4939814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Cuando el alumno  tenga </a:t>
            </a:r>
            <a:r>
              <a:rPr kumimoji="0" lang="es-MX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 promedio final mínimo de 60 en cada  asignatura</a:t>
            </a: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acreditará  el grado cursado.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kumimoji="0" lang="es-MX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r>
              <a:rPr kumimoji="0" lang="es-MX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Esto es aplicable para los grados cuarto, quinto y sexto de la educación primaria.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kumimoji="0" lang="es-MX" sz="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lang="es-MX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7700" algn="l"/>
                <a:tab pos="27305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56"/>
          <p:cNvSpPr txBox="1">
            <a:spLocks noChangeArrowheads="1"/>
          </p:cNvSpPr>
          <p:nvPr/>
        </p:nvSpPr>
        <p:spPr bwMode="auto">
          <a:xfrm>
            <a:off x="866140" y="2760345"/>
            <a:ext cx="38036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lnSpc>
                <a:spcPts val="2950"/>
              </a:lnSpc>
              <a:spcAft>
                <a:spcPts val="0"/>
              </a:spcAft>
            </a:pPr>
            <a:r>
              <a:rPr lang="es-MX" sz="2800" spc="-25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A</a:t>
            </a: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CREDI</a:t>
            </a:r>
            <a:r>
              <a:rPr lang="es-MX" sz="2800" spc="-21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T</a:t>
            </a:r>
            <a:r>
              <a:rPr lang="es-MX" sz="2800" spc="-25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A</a:t>
            </a: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CIÓN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Text Box 258"/>
          <p:cNvSpPr txBox="1">
            <a:spLocks noChangeArrowheads="1"/>
          </p:cNvSpPr>
          <p:nvPr/>
        </p:nvSpPr>
        <p:spPr bwMode="auto">
          <a:xfrm>
            <a:off x="4734560" y="2646680"/>
            <a:ext cx="380365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lnSpc>
                <a:spcPts val="2950"/>
              </a:lnSpc>
              <a:spcAft>
                <a:spcPts val="0"/>
              </a:spcAft>
            </a:pPr>
            <a:r>
              <a:rPr lang="es-MX" sz="2800">
                <a:solidFill>
                  <a:srgbClr val="FFFFFF"/>
                </a:solidFill>
                <a:effectLst/>
                <a:latin typeface="Calibri"/>
                <a:ea typeface="Times New Roman"/>
                <a:cs typeface="Calibri"/>
              </a:rPr>
              <a:t>6º</a:t>
            </a:r>
            <a:endParaRPr lang="es-MX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611560" y="1484784"/>
            <a:ext cx="432048" cy="49421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Acreditación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212432" y="1482744"/>
            <a:ext cx="432048" cy="497059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Promoción de 6°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07504" y="764704"/>
            <a:ext cx="9009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Tercer periodo: educación primaria 4º, 5º y 6º grado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636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16º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499" y="692696"/>
            <a:ext cx="89729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Medidas </a:t>
            </a:r>
            <a:r>
              <a:rPr lang="es-MX" sz="2400" b="1" dirty="0" smtClean="0"/>
              <a:t>compensatorias</a:t>
            </a:r>
            <a:r>
              <a:rPr lang="es-MX" sz="2400" dirty="0"/>
              <a:t> </a:t>
            </a:r>
          </a:p>
          <a:p>
            <a:r>
              <a:rPr lang="es-MX" sz="2000" dirty="0"/>
              <a:t> </a:t>
            </a:r>
          </a:p>
          <a:p>
            <a:r>
              <a:rPr lang="es-MX" sz="2000" dirty="0"/>
              <a:t>Los alumnos que sean promovidos de grado, </a:t>
            </a:r>
            <a:r>
              <a:rPr lang="es-MX" sz="2000" b="1" dirty="0"/>
              <a:t>sin haber acreditado el total de asignaturas </a:t>
            </a:r>
            <a:r>
              <a:rPr lang="es-MX" sz="2000" dirty="0"/>
              <a:t>del grado previo, así como para los alumnos no promovidos que deban cursar nuevamente un grado escolar, la Cartilla deberá </a:t>
            </a:r>
            <a:r>
              <a:rPr lang="es-MX" sz="2000" b="1" dirty="0"/>
              <a:t>incluir las orientaciones sobre los apoyos necesarios </a:t>
            </a:r>
            <a:r>
              <a:rPr lang="es-MX" sz="2000" dirty="0"/>
              <a:t>para lograr los aprendizajes no alcanzados, que podrán brindar los padres de familia o tutores, y que deberán proporcionar los docentes que reciban a los alumnos en el siguiente ciclo escolar.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3314" r="2444"/>
          <a:stretch/>
        </p:blipFill>
        <p:spPr bwMode="auto">
          <a:xfrm>
            <a:off x="1907704" y="3356992"/>
            <a:ext cx="532859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17</a:t>
            </a:r>
          </a:p>
          <a:p>
            <a:r>
              <a:rPr lang="es-MX" sz="2400" b="1" dirty="0" smtClean="0">
                <a:solidFill>
                  <a:schemeClr val="bg1"/>
                </a:solidFill>
              </a:rPr>
              <a:t>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980728"/>
            <a:ext cx="4482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Promoción anticipada</a:t>
            </a:r>
            <a:endParaRPr lang="es-MX" sz="2400" dirty="0"/>
          </a:p>
          <a:p>
            <a:pPr algn="just"/>
            <a:r>
              <a:rPr lang="es-MX" sz="2400" dirty="0"/>
              <a:t> </a:t>
            </a:r>
          </a:p>
          <a:p>
            <a:pPr algn="just"/>
            <a:r>
              <a:rPr lang="es-MX" sz="2400" dirty="0" smtClean="0"/>
              <a:t>Los  alumnos que cumplan con los requisitos establecidos en la normativa aplicable para la </a:t>
            </a:r>
            <a:r>
              <a:rPr lang="es-MX" sz="2400" b="1" dirty="0"/>
              <a:t>acreditación</a:t>
            </a:r>
            <a:r>
              <a:rPr lang="es-MX" sz="2400" b="1" dirty="0" smtClean="0"/>
              <a:t>,</a:t>
            </a:r>
            <a:r>
              <a:rPr lang="es-MX" sz="2400" b="1" dirty="0"/>
              <a:t> </a:t>
            </a:r>
            <a:r>
              <a:rPr lang="es-MX" sz="2400" b="1" dirty="0" smtClean="0"/>
              <a:t>promoción y certificación  anticipada </a:t>
            </a:r>
            <a:r>
              <a:rPr lang="es-MX" sz="2400" b="1" dirty="0"/>
              <a:t>de alumnos con </a:t>
            </a:r>
            <a:r>
              <a:rPr lang="es-MX" sz="2400" b="1" dirty="0" smtClean="0"/>
              <a:t>aptitudes  sobresalientes</a:t>
            </a:r>
            <a:r>
              <a:rPr lang="es-MX" sz="2400" dirty="0"/>
              <a:t>, podrán ser admitidos a la </a:t>
            </a:r>
            <a:r>
              <a:rPr lang="es-MX" sz="2400" dirty="0" smtClean="0"/>
              <a:t>educación </a:t>
            </a:r>
            <a:r>
              <a:rPr lang="es-MX" sz="2400" dirty="0"/>
              <a:t>primaria </a:t>
            </a:r>
            <a:r>
              <a:rPr lang="es-MX" sz="2400" dirty="0" smtClean="0"/>
              <a:t>o secundaria</a:t>
            </a:r>
            <a:r>
              <a:rPr lang="es-MX" sz="2400" dirty="0"/>
              <a:t> </a:t>
            </a:r>
            <a:r>
              <a:rPr lang="es-MX" sz="2400" dirty="0" smtClean="0"/>
              <a:t>a una </a:t>
            </a:r>
            <a:r>
              <a:rPr lang="es-MX" sz="2400" dirty="0"/>
              <a:t>	</a:t>
            </a:r>
            <a:r>
              <a:rPr lang="es-MX" sz="2400" dirty="0" smtClean="0"/>
              <a:t>edad  </a:t>
            </a:r>
            <a:r>
              <a:rPr lang="es-MX" sz="2400" dirty="0"/>
              <a:t>más </a:t>
            </a:r>
            <a:r>
              <a:rPr lang="es-MX" sz="2400" dirty="0" smtClean="0"/>
              <a:t>temprana de la establecida o bien</a:t>
            </a:r>
            <a:r>
              <a:rPr lang="es-MX" sz="2400" dirty="0"/>
              <a:t>, omitir el grado escolar inmediato que </a:t>
            </a:r>
            <a:r>
              <a:rPr lang="es-MX" sz="2400" dirty="0" smtClean="0"/>
              <a:t>les corresponda, en el</a:t>
            </a:r>
            <a:r>
              <a:rPr lang="es-MX" sz="2400" dirty="0"/>
              <a:t> </a:t>
            </a:r>
            <a:r>
              <a:rPr lang="es-MX" sz="2400" dirty="0" smtClean="0"/>
              <a:t>mismo nivel </a:t>
            </a:r>
            <a:r>
              <a:rPr lang="es-MX" sz="2400" dirty="0"/>
              <a:t>educativo.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4132"/>
            <a:ext cx="3785235" cy="257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18º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860514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Certificado de Educación Básica</a:t>
            </a:r>
            <a:endParaRPr lang="es-MX" sz="2000" dirty="0"/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 </a:t>
            </a:r>
            <a:r>
              <a:rPr lang="es-MX" sz="2000" dirty="0" smtClean="0"/>
              <a:t>Al </a:t>
            </a:r>
            <a:r>
              <a:rPr lang="es-MX" sz="2000" dirty="0"/>
              <a:t>concluir los estudios del tipo básico, de conformidad con los requisitos establecidos en el plan y los programas de estudio, la autoridad educativa competente expedirá </a:t>
            </a:r>
            <a:r>
              <a:rPr lang="es-MX" sz="2000" b="1" dirty="0"/>
              <a:t>el Certificado de Educación Básica.</a:t>
            </a:r>
            <a:endParaRPr lang="es-MX" sz="2000" dirty="0"/>
          </a:p>
          <a:p>
            <a:pPr algn="just"/>
            <a:r>
              <a:rPr lang="es-MX" sz="2000" dirty="0"/>
              <a:t>  </a:t>
            </a:r>
          </a:p>
          <a:p>
            <a:pPr algn="just"/>
            <a:r>
              <a:rPr lang="es-MX" sz="2000" dirty="0" smtClean="0"/>
              <a:t>Este Certificado podrá expedirse en</a:t>
            </a:r>
            <a:r>
              <a:rPr lang="es-MX" sz="2000" dirty="0"/>
              <a:t>	</a:t>
            </a:r>
            <a:r>
              <a:rPr lang="es-MX" sz="2000" dirty="0" smtClean="0"/>
              <a:t> </a:t>
            </a:r>
            <a:r>
              <a:rPr lang="es-MX" sz="2000" b="1" dirty="0" smtClean="0"/>
              <a:t>versión</a:t>
            </a:r>
            <a:r>
              <a:rPr lang="es-MX" sz="2000" b="1" dirty="0"/>
              <a:t>	impresa	</a:t>
            </a:r>
            <a:r>
              <a:rPr lang="es-MX" sz="2000" b="1" dirty="0" smtClean="0"/>
              <a:t>o electrónica </a:t>
            </a:r>
            <a:r>
              <a:rPr lang="es-MX" sz="2000" dirty="0" smtClean="0"/>
              <a:t>y deberá </a:t>
            </a:r>
            <a:r>
              <a:rPr lang="es-MX" sz="2000" dirty="0"/>
              <a:t>sujetarse a los estándares de contenido, diseño y seguridad que al efecto establezca la SEP en las normas de control escolar aplicables.</a:t>
            </a:r>
          </a:p>
          <a:p>
            <a:pPr algn="just"/>
            <a:r>
              <a:rPr lang="es-MX" sz="2000" dirty="0"/>
              <a:t>  </a:t>
            </a:r>
          </a:p>
          <a:p>
            <a:pPr algn="just"/>
            <a:r>
              <a:rPr lang="es-MX" sz="2000" dirty="0"/>
              <a:t>El </a:t>
            </a:r>
            <a:r>
              <a:rPr lang="es-MX" sz="2000" b="1" dirty="0"/>
              <a:t>promedio </a:t>
            </a:r>
            <a:r>
              <a:rPr lang="es-MX" sz="2000" dirty="0"/>
              <a:t>que se registre en el Certificado de Educación Básica, </a:t>
            </a:r>
            <a:r>
              <a:rPr lang="es-MX" sz="2000" b="1" dirty="0"/>
              <a:t>será el resultado de sumar los promedios finales de los niveles de primaria y secundaria</a:t>
            </a:r>
            <a:r>
              <a:rPr lang="es-MX" sz="2000" dirty="0"/>
              <a:t>, y dividirlo entre dos.</a:t>
            </a:r>
          </a:p>
          <a:p>
            <a:pPr algn="just"/>
            <a:r>
              <a:rPr lang="es-MX" sz="2000" dirty="0"/>
              <a:t>  </a:t>
            </a:r>
          </a:p>
          <a:p>
            <a:pPr algn="just"/>
            <a:r>
              <a:rPr lang="es-MX" sz="2000" dirty="0" smtClean="0"/>
              <a:t>Al registrarse este promedio</a:t>
            </a:r>
            <a:r>
              <a:rPr lang="es-MX" sz="2000" dirty="0"/>
              <a:t> </a:t>
            </a:r>
            <a:r>
              <a:rPr lang="es-MX" sz="2000" dirty="0" smtClean="0"/>
              <a:t>se debe utilizar</a:t>
            </a:r>
            <a:r>
              <a:rPr lang="es-MX" sz="2000" dirty="0"/>
              <a:t>	</a:t>
            </a:r>
            <a:r>
              <a:rPr lang="es-MX" sz="2000" dirty="0" smtClean="0"/>
              <a:t> un </a:t>
            </a:r>
            <a:r>
              <a:rPr lang="es-MX" sz="2000" b="1" dirty="0" smtClean="0"/>
              <a:t>número entero y un </a:t>
            </a:r>
            <a:r>
              <a:rPr lang="es-MX" sz="2000" b="1" dirty="0"/>
              <a:t>decimal, sin redondear.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399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19º 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785745" cy="382778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1 Rectángulo"/>
          <p:cNvSpPr/>
          <p:nvPr/>
        </p:nvSpPr>
        <p:spPr>
          <a:xfrm>
            <a:off x="4283968" y="2275125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Normas de control escolar</a:t>
            </a:r>
            <a:endParaRPr lang="es-MX" sz="2000" dirty="0"/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 smtClean="0"/>
              <a:t>En los procesos de inscripción</a:t>
            </a:r>
            <a:r>
              <a:rPr lang="es-MX" sz="2000" dirty="0"/>
              <a:t>, </a:t>
            </a:r>
            <a:r>
              <a:rPr lang="es-MX" sz="2000" dirty="0" smtClean="0"/>
              <a:t>reinscripción, acreditación</a:t>
            </a:r>
            <a:r>
              <a:rPr lang="es-MX" sz="2000" dirty="0"/>
              <a:t>, </a:t>
            </a:r>
            <a:r>
              <a:rPr lang="es-MX" sz="2000" dirty="0" smtClean="0"/>
              <a:t>promoción, regularización y certificación </a:t>
            </a:r>
            <a:r>
              <a:rPr lang="es-MX" sz="2000" b="1" dirty="0" smtClean="0"/>
              <a:t>se aplicarán las disposiciones</a:t>
            </a:r>
            <a:r>
              <a:rPr lang="es-MX" sz="2000" b="1" dirty="0"/>
              <a:t> </a:t>
            </a:r>
            <a:r>
              <a:rPr lang="es-MX" sz="2000" b="1" dirty="0" smtClean="0"/>
              <a:t>establecidas en las normas de control escolar que emita</a:t>
            </a:r>
            <a:r>
              <a:rPr lang="es-MX" sz="2000" dirty="0" smtClean="0"/>
              <a:t>, para cada ciclo </a:t>
            </a:r>
            <a:r>
              <a:rPr lang="es-MX" sz="2000" dirty="0"/>
              <a:t>escolar, la DGAIR de la Secretaría de Educación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42212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ARTÍCULO </a:t>
            </a:r>
            <a:r>
              <a:rPr lang="es-MX" sz="2400" b="1" dirty="0" smtClean="0">
                <a:solidFill>
                  <a:schemeClr val="bg1"/>
                </a:solidFill>
              </a:rPr>
              <a:t>20º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821025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Innovaciones </a:t>
            </a:r>
            <a:r>
              <a:rPr lang="es-MX" sz="2400" b="1" dirty="0" smtClean="0"/>
              <a:t>locales</a:t>
            </a:r>
            <a:endParaRPr lang="es-MX" sz="2400" dirty="0"/>
          </a:p>
          <a:p>
            <a:pPr algn="just"/>
            <a:r>
              <a:rPr lang="es-MX" sz="2400" dirty="0"/>
              <a:t> </a:t>
            </a:r>
          </a:p>
          <a:p>
            <a:pPr algn="just"/>
            <a:r>
              <a:rPr lang="es-MX" sz="2400" dirty="0"/>
              <a:t>Previo registro ante la Dirección General </a:t>
            </a:r>
            <a:r>
              <a:rPr lang="es-MX" sz="2400" dirty="0" smtClean="0"/>
              <a:t>de Acreditación, Incorporación y Revalidación de la SEP</a:t>
            </a:r>
            <a:r>
              <a:rPr lang="es-MX" sz="2400" dirty="0"/>
              <a:t>,	</a:t>
            </a:r>
            <a:r>
              <a:rPr lang="es-MX" sz="2400" dirty="0" smtClean="0"/>
              <a:t>las autoridades educativas locales  </a:t>
            </a:r>
            <a:r>
              <a:rPr lang="es-MX" sz="2400" b="1" dirty="0" smtClean="0"/>
              <a:t>podrán adaptar lo revisto en</a:t>
            </a:r>
            <a:r>
              <a:rPr lang="es-MX" sz="2400" b="1" dirty="0"/>
              <a:t> </a:t>
            </a:r>
            <a:r>
              <a:rPr lang="es-MX" sz="2400" b="1" dirty="0" smtClean="0"/>
              <a:t>el Acuerdo 648, </a:t>
            </a:r>
            <a:r>
              <a:rPr lang="es-MX" sz="2400" dirty="0" smtClean="0"/>
              <a:t>a los </a:t>
            </a:r>
            <a:r>
              <a:rPr lang="es-MX" sz="2400" dirty="0"/>
              <a:t>contextos locales y desarrollar </a:t>
            </a:r>
            <a:r>
              <a:rPr lang="es-MX" sz="2400" b="1" dirty="0"/>
              <a:t>proyectos de innovación en materia de evaluación, acreditación</a:t>
            </a:r>
            <a:r>
              <a:rPr lang="es-MX" sz="2400" b="1" dirty="0" smtClean="0"/>
              <a:t>, promoción y certificación</a:t>
            </a:r>
            <a:r>
              <a:rPr lang="es-MX" sz="2400" dirty="0"/>
              <a:t>, en tanto ello </a:t>
            </a:r>
            <a:r>
              <a:rPr lang="es-MX" sz="2400" b="1" dirty="0"/>
              <a:t>no afecte </a:t>
            </a:r>
            <a:r>
              <a:rPr lang="es-MX" sz="2400" dirty="0"/>
              <a:t>el </a:t>
            </a:r>
            <a:r>
              <a:rPr lang="es-MX" sz="2400" dirty="0" smtClean="0"/>
              <a:t>tránsito </a:t>
            </a:r>
            <a:r>
              <a:rPr lang="es-MX" sz="2400" dirty="0"/>
              <a:t>nacional e internacional </a:t>
            </a:r>
            <a:r>
              <a:rPr lang="es-MX" sz="2400" dirty="0" smtClean="0"/>
              <a:t>de educandos </a:t>
            </a:r>
            <a:r>
              <a:rPr lang="es-MX" sz="2400" dirty="0"/>
              <a:t>ni el carácter nacional de </a:t>
            </a:r>
            <a:r>
              <a:rPr lang="es-MX" sz="2400" dirty="0" smtClean="0"/>
              <a:t>la educación </a:t>
            </a:r>
            <a:r>
              <a:rPr lang="es-MX" sz="2400" dirty="0"/>
              <a:t>básica.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/>
        </p:blipFill>
        <p:spPr bwMode="auto">
          <a:xfrm>
            <a:off x="6029863" y="993180"/>
            <a:ext cx="2292173" cy="292417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29207"/>
            <a:ext cx="2664296" cy="2094865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84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TRANSITORIO</a:t>
            </a: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323528" y="1271657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PRIMERO.- </a:t>
            </a:r>
            <a:r>
              <a:rPr lang="es-MX" sz="2400" dirty="0"/>
              <a:t>El presente Acuerdo entrará en vigor al día siguiente de su publicación en el Diario Oficial de la Federación.</a:t>
            </a:r>
          </a:p>
          <a:p>
            <a:pPr algn="just"/>
            <a:r>
              <a:rPr lang="es-MX" sz="2400" dirty="0"/>
              <a:t> </a:t>
            </a:r>
          </a:p>
          <a:p>
            <a:pPr algn="just"/>
            <a:r>
              <a:rPr lang="es-MX" sz="2400" b="1" dirty="0" smtClean="0"/>
              <a:t>SEGUNDO.- </a:t>
            </a:r>
            <a:r>
              <a:rPr lang="es-MX" sz="2400" dirty="0" smtClean="0"/>
              <a:t>Queda sin efectos el  acuerdo </a:t>
            </a:r>
            <a:r>
              <a:rPr lang="es-MX" sz="2400" dirty="0"/>
              <a:t>Secretarial número 200 </a:t>
            </a:r>
            <a:r>
              <a:rPr lang="es-MX" sz="2400" dirty="0" smtClean="0"/>
              <a:t>publicado </a:t>
            </a:r>
            <a:r>
              <a:rPr lang="es-MX" sz="2400" dirty="0"/>
              <a:t>en </a:t>
            </a:r>
            <a:r>
              <a:rPr lang="es-MX" sz="2400" dirty="0" smtClean="0"/>
              <a:t>el Diario </a:t>
            </a:r>
            <a:r>
              <a:rPr lang="es-MX" sz="2400" dirty="0"/>
              <a:t>Oficial de la Federación el 19 de septiembre </a:t>
            </a:r>
            <a:r>
              <a:rPr lang="es-MX" sz="2400" dirty="0" smtClean="0"/>
              <a:t>de 1994, así como el Acuerdo que lo modificó</a:t>
            </a:r>
            <a:r>
              <a:rPr lang="es-MX" sz="2400" dirty="0"/>
              <a:t>, </a:t>
            </a:r>
            <a:r>
              <a:rPr lang="es-MX" sz="2400" dirty="0" smtClean="0"/>
              <a:t>número 499, publicado en el referido órgano </a:t>
            </a:r>
            <a:r>
              <a:rPr lang="es-MX" sz="2400" dirty="0"/>
              <a:t>informativo el 4 </a:t>
            </a:r>
            <a:r>
              <a:rPr lang="es-MX" sz="2400" dirty="0" smtClean="0"/>
              <a:t>de noviembre </a:t>
            </a:r>
            <a:r>
              <a:rPr lang="es-MX" sz="2400" dirty="0"/>
              <a:t>de 2009.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2412" b="2743"/>
          <a:stretch/>
        </p:blipFill>
        <p:spPr bwMode="auto">
          <a:xfrm>
            <a:off x="5508104" y="1340768"/>
            <a:ext cx="3384376" cy="4929533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67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TRANSITORIO</a:t>
            </a: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107504" y="76470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TERCERO.- </a:t>
            </a:r>
            <a:r>
              <a:rPr lang="es-MX" dirty="0"/>
              <a:t>En tanto las autoridades educativas locales asumen la producción total de la </a:t>
            </a:r>
            <a:r>
              <a:rPr lang="es-MX" dirty="0" smtClean="0"/>
              <a:t>Cartilla </a:t>
            </a:r>
            <a:r>
              <a:rPr lang="es-MX" dirty="0"/>
              <a:t>de Educación Básica y los formatos de certificación,	</a:t>
            </a:r>
            <a:r>
              <a:rPr lang="es-MX" dirty="0" smtClean="0"/>
              <a:t> o adopten </a:t>
            </a:r>
            <a:r>
              <a:rPr lang="es-MX" dirty="0" smtClean="0"/>
              <a:t>modelos tecnológicos que</a:t>
            </a:r>
            <a:r>
              <a:rPr lang="es-MX" dirty="0"/>
              <a:t> </a:t>
            </a:r>
            <a:r>
              <a:rPr lang="es-MX" dirty="0" smtClean="0"/>
              <a:t>permitan su emisión electrónica, la SEP dentro de sus posibilidades </a:t>
            </a:r>
            <a:r>
              <a:rPr lang="es-MX" dirty="0"/>
              <a:t>presupuestales </a:t>
            </a:r>
            <a:r>
              <a:rPr lang="es-MX" dirty="0" smtClean="0"/>
              <a:t>y técnicas</a:t>
            </a:r>
            <a:r>
              <a:rPr lang="es-MX" dirty="0"/>
              <a:t>, procurará continuar brindado el apoyo a las entidades federativas que lo requieran.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448272" cy="3024336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69818"/>
            <a:ext cx="2448272" cy="3183517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35" y="2636912"/>
            <a:ext cx="2364666" cy="2114822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8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4355"/>
          <a:stretch/>
        </p:blipFill>
        <p:spPr bwMode="auto">
          <a:xfrm>
            <a:off x="5656282" y="3573016"/>
            <a:ext cx="2372102" cy="2114822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7041"/>
            <a:ext cx="2376264" cy="1920311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6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TRANSITORIO</a:t>
            </a:r>
            <a:endParaRPr 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3509134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dirty="0" smtClean="0"/>
              <a:t>La </a:t>
            </a:r>
            <a:r>
              <a:rPr lang="es-MX" sz="1900" dirty="0"/>
              <a:t>DGAIR	deberá establecer y difundir normas correspondientes al control escolar, que </a:t>
            </a:r>
            <a:r>
              <a:rPr lang="es-MX" sz="1900" dirty="0" smtClean="0"/>
              <a:t>regulen la acreditación y certificación del CENNI-Escolar, así como, </a:t>
            </a:r>
            <a:r>
              <a:rPr lang="es-MX" sz="1900" b="1" dirty="0" smtClean="0"/>
              <a:t>la emisión de constancias, certificados y diplomas oficiales  </a:t>
            </a:r>
            <a:r>
              <a:rPr lang="es-MX" sz="1900" b="1" dirty="0"/>
              <a:t>de  competencia  lingüística</a:t>
            </a:r>
            <a:r>
              <a:rPr lang="es-MX" sz="1900" b="1" dirty="0" smtClean="0"/>
              <a:t>, </a:t>
            </a:r>
            <a:r>
              <a:rPr lang="es-MX" sz="1900" dirty="0" smtClean="0"/>
              <a:t>los  </a:t>
            </a:r>
            <a:r>
              <a:rPr lang="es-MX" sz="1900" dirty="0"/>
              <a:t>cuales, serán en lo general conocidos como </a:t>
            </a:r>
            <a:r>
              <a:rPr lang="es-MX" sz="1900" b="1" dirty="0"/>
              <a:t>Certificación Nacional de Nivel de Idioma (CENNI</a:t>
            </a:r>
            <a:r>
              <a:rPr lang="es-MX" sz="1900" b="1" dirty="0" smtClean="0"/>
              <a:t>).</a:t>
            </a:r>
            <a:endParaRPr lang="es-MX" sz="1900" dirty="0"/>
          </a:p>
          <a:p>
            <a:pPr algn="just"/>
            <a:r>
              <a:rPr lang="es-MX" sz="1900" dirty="0"/>
              <a:t> </a:t>
            </a:r>
          </a:p>
          <a:p>
            <a:pPr algn="just"/>
            <a:r>
              <a:rPr lang="es-MX" sz="1900" dirty="0"/>
              <a:t>Dicha certificación deberá  estar </a:t>
            </a:r>
            <a:r>
              <a:rPr lang="es-MX" sz="1900" b="1" dirty="0"/>
              <a:t>referida a estándares internacionales en materia de competencia lingüística</a:t>
            </a:r>
            <a:r>
              <a:rPr lang="es-MX" sz="1900" dirty="0"/>
              <a:t>, y podrá expedirse a educandos de los distintos tipos y servicios educativos, así como a cualquier persona con base en evaluaciones externas al efecto autorizadas o reconocidas por la autoridad educativa competente.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448272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79512" y="908720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b="1" dirty="0"/>
              <a:t>CUARTO.- </a:t>
            </a:r>
            <a:r>
              <a:rPr lang="es-MX" sz="1900" dirty="0"/>
              <a:t>Durante el proceso </a:t>
            </a:r>
            <a:r>
              <a:rPr lang="es-MX" sz="1900" b="1" dirty="0"/>
              <a:t>de generalización gradual de </a:t>
            </a:r>
            <a:r>
              <a:rPr lang="es-MX" sz="1900" b="1" dirty="0" smtClean="0"/>
              <a:t>la asignatura </a:t>
            </a:r>
            <a:r>
              <a:rPr lang="es-MX" sz="1900" b="1" dirty="0"/>
              <a:t>Segunda Lengua: Inglés, </a:t>
            </a:r>
            <a:r>
              <a:rPr lang="es-MX" sz="1900" dirty="0"/>
              <a:t>además de la Cartilla, </a:t>
            </a:r>
            <a:r>
              <a:rPr lang="es-MX" sz="1900" dirty="0" smtClean="0"/>
              <a:t>se podrá </a:t>
            </a:r>
            <a:r>
              <a:rPr lang="es-MX" sz="1900" dirty="0"/>
              <a:t>entregar una certificación nacional de nivel de inglés.</a:t>
            </a:r>
          </a:p>
          <a:p>
            <a:pPr algn="just"/>
            <a:endParaRPr lang="es-MX" sz="1000" dirty="0"/>
          </a:p>
          <a:p>
            <a:pPr algn="just"/>
            <a:r>
              <a:rPr lang="es-MX" sz="1900" dirty="0"/>
              <a:t>Este reporte de evaluación en el aula, que será conocido </a:t>
            </a:r>
            <a:r>
              <a:rPr lang="es-MX" sz="1900" dirty="0" smtClean="0"/>
              <a:t> como </a:t>
            </a:r>
            <a:r>
              <a:rPr lang="es-MX" sz="1900" b="1" dirty="0" smtClean="0"/>
              <a:t>CENNI-Escolar</a:t>
            </a:r>
            <a:r>
              <a:rPr lang="es-MX" sz="1900" b="1" dirty="0"/>
              <a:t>, </a:t>
            </a:r>
            <a:r>
              <a:rPr lang="es-MX" sz="1900" dirty="0"/>
              <a:t>podrá también entregarse respecto </a:t>
            </a:r>
            <a:r>
              <a:rPr lang="es-MX" sz="1900" dirty="0" smtClean="0"/>
              <a:t> Otros Idiomas que se impartan  en los establecimientos  educativos</a:t>
            </a:r>
            <a:endParaRPr lang="es-MX" sz="1900" dirty="0"/>
          </a:p>
        </p:txBody>
      </p:sp>
    </p:spTree>
    <p:extLst>
      <p:ext uri="{BB962C8B-B14F-4D97-AF65-F5344CB8AC3E}">
        <p14:creationId xmlns:p14="http://schemas.microsoft.com/office/powerpoint/2010/main" val="64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FUNDAMENTO LEGAL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07504" y="1700809"/>
            <a:ext cx="432048" cy="42473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lnSpc>
                <a:spcPts val="2950"/>
              </a:lnSpc>
              <a:spcAft>
                <a:spcPts val="0"/>
              </a:spcAft>
            </a:pPr>
            <a:r>
              <a:rPr lang="es-MX" sz="28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Con</a:t>
            </a:r>
            <a:r>
              <a:rPr lang="es-MX" sz="2800" spc="-4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s</a:t>
            </a:r>
            <a:r>
              <a:rPr lang="es-MX" sz="28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ti</a:t>
            </a:r>
            <a:r>
              <a:rPr lang="es-MX" sz="2800" spc="-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t</a:t>
            </a:r>
            <a:r>
              <a:rPr lang="es-MX" sz="28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ución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6294028" y="1730137"/>
            <a:ext cx="438212" cy="42179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ctr" anchorCtr="0" upright="1">
            <a:noAutofit/>
          </a:bodyPr>
          <a:lstStyle/>
          <a:p>
            <a:pPr marL="12700" algn="ctr">
              <a:lnSpc>
                <a:spcPts val="2545"/>
              </a:lnSpc>
              <a:spcAft>
                <a:spcPts val="0"/>
              </a:spcAft>
            </a:pP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L</a:t>
            </a:r>
            <a:r>
              <a:rPr lang="es-MX" sz="2400" spc="-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y Gen</a:t>
            </a:r>
            <a:r>
              <a:rPr lang="es-MX" sz="2400" spc="1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spc="-4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r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al</a:t>
            </a:r>
            <a:r>
              <a:rPr lang="es-MX" sz="2400" spc="-1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de </a:t>
            </a:r>
            <a:r>
              <a:rPr lang="es-MX" sz="2400" spc="-3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du</a:t>
            </a:r>
            <a:r>
              <a:rPr lang="es-MX" sz="2400" spc="-2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c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ac</a:t>
            </a:r>
            <a:r>
              <a:rPr lang="es-MX" sz="2400" spc="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i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569403" y="1700808"/>
            <a:ext cx="2346413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Artículo 3º </a:t>
            </a:r>
            <a:endParaRPr lang="es-MX" b="1" dirty="0" smtClean="0"/>
          </a:p>
          <a:p>
            <a:endParaRPr lang="es-MX" dirty="0"/>
          </a:p>
          <a:p>
            <a:r>
              <a:rPr lang="es-MX" dirty="0"/>
              <a:t>El Ejecutivo Federal determinará los planes y programas de estudio de la educación preescolar, primaria, secundaria y normal para toda la República. 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3615184" y="1700808"/>
            <a:ext cx="2331132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Artículo 50 </a:t>
            </a:r>
            <a:endParaRPr lang="es-MX" b="1" dirty="0" smtClean="0"/>
          </a:p>
          <a:p>
            <a:endParaRPr lang="es-MX" b="1" dirty="0" smtClean="0"/>
          </a:p>
          <a:p>
            <a:r>
              <a:rPr lang="es-MX" dirty="0" smtClean="0"/>
              <a:t>La </a:t>
            </a:r>
            <a:r>
              <a:rPr lang="es-MX" dirty="0"/>
              <a:t>evaluación de los educandos comprenderá la medición en lo individual de los conocimientos, las habilidades, las destrezas y, en general, del logro de los propósitos establecidos en los planes y programas de estudio.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753755" y="1730137"/>
            <a:ext cx="2331132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Artículo 60 </a:t>
            </a:r>
            <a:endParaRPr lang="es-MX" b="1" dirty="0" smtClean="0"/>
          </a:p>
          <a:p>
            <a:endParaRPr lang="es-MX" dirty="0"/>
          </a:p>
          <a:p>
            <a:r>
              <a:rPr lang="es-MX" dirty="0"/>
              <a:t>Las instituciones expedirán certificados a quienes hayan concluido estudios de conformidad con los planes y programas de estudio. 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203848" y="1700809"/>
            <a:ext cx="438212" cy="42473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vert270" wrap="square" lIns="0" tIns="0" rIns="0" bIns="0" anchor="ctr" anchorCtr="0" upright="1">
            <a:noAutofit/>
          </a:bodyPr>
          <a:lstStyle/>
          <a:p>
            <a:pPr marL="12700" algn="ctr">
              <a:lnSpc>
                <a:spcPts val="2545"/>
              </a:lnSpc>
              <a:spcAft>
                <a:spcPts val="0"/>
              </a:spcAft>
            </a:pP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L</a:t>
            </a:r>
            <a:r>
              <a:rPr lang="es-MX" sz="2400" spc="-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y Gen</a:t>
            </a:r>
            <a:r>
              <a:rPr lang="es-MX" sz="2400" spc="1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spc="-4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r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al</a:t>
            </a:r>
            <a:r>
              <a:rPr lang="es-MX" sz="2400" spc="-1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de </a:t>
            </a:r>
            <a:r>
              <a:rPr lang="es-MX" sz="2400" spc="-3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E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du</a:t>
            </a:r>
            <a:r>
              <a:rPr lang="es-MX" sz="2400" spc="-2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c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ac</a:t>
            </a:r>
            <a:r>
              <a:rPr lang="es-MX" sz="2400" spc="5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i</a:t>
            </a:r>
            <a:r>
              <a:rPr lang="es-MX" sz="2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Calibri"/>
              </a:rPr>
              <a:t>ón</a:t>
            </a:r>
            <a:endParaRPr lang="es-MX" sz="11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9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TRANSITORIO</a:t>
            </a:r>
            <a:endParaRPr lang="es-MX" sz="2400" dirty="0"/>
          </a:p>
          <a:p>
            <a:r>
              <a:rPr lang="es-MX" sz="2400" b="1" dirty="0" smtClean="0">
                <a:solidFill>
                  <a:schemeClr val="bg1"/>
                </a:solidFill>
              </a:rPr>
              <a:t>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9807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QUINTO.- </a:t>
            </a:r>
            <a:r>
              <a:rPr lang="es-MX" sz="2400" dirty="0"/>
              <a:t>Transcurrido un año de la entrada en vigor del presente Acuerdo, </a:t>
            </a:r>
            <a:r>
              <a:rPr lang="es-MX" sz="2400" b="1" dirty="0"/>
              <a:t>será revisado por la Secretaría de Educación Pública </a:t>
            </a:r>
            <a:r>
              <a:rPr lang="es-MX" sz="2400" dirty="0"/>
              <a:t>en </a:t>
            </a:r>
            <a:r>
              <a:rPr lang="es-MX" sz="2400" b="1" dirty="0"/>
              <a:t>coordinación con las autoridades educativas locales</a:t>
            </a:r>
            <a:r>
              <a:rPr lang="es-MX" sz="2400" dirty="0"/>
              <a:t>, a efecto de evaluar su aplicación y, en su caso, publicar en el Diario Oficial de la Federación las actualizaciones correspondientes.</a:t>
            </a: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68" y="3062064"/>
            <a:ext cx="4493096" cy="3391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6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700808"/>
            <a:ext cx="2304256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</a:rPr>
              <a:t>Artículo 2º 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El plan y programas de estudio que integran el tipo básico, están orientados al desarrollo de competencias para la vida. 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707904" y="1700808"/>
            <a:ext cx="2304256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CC"/>
                </a:solidFill>
              </a:rPr>
              <a:t>Numeral 1.7 </a:t>
            </a:r>
            <a:endParaRPr lang="es-MX" b="1" dirty="0" smtClean="0">
              <a:solidFill>
                <a:srgbClr val="0000CC"/>
              </a:solidFill>
            </a:endParaRPr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enfoque formativo de la evaluación, debe conducir al mejoramiento de aprendizaje y a un mejor desempeño del docente.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732240" y="1700808"/>
            <a:ext cx="2304256" cy="42473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CC"/>
                </a:solidFill>
              </a:rPr>
              <a:t>Séptimo Transitorio </a:t>
            </a:r>
            <a:endParaRPr lang="es-MX" b="1" dirty="0" smtClean="0">
              <a:solidFill>
                <a:srgbClr val="0000CC"/>
              </a:solidFill>
            </a:endParaRPr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deberá modificar el Acuerdo 200 por el que se establecen las normas de evaluación del aprendizaje.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FUNDAMENTO LEGAL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2116" y="1700807"/>
            <a:ext cx="492443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anchor="ctr">
            <a:spAutoFit/>
          </a:bodyPr>
          <a:lstStyle/>
          <a:p>
            <a:pPr algn="ctr"/>
            <a:r>
              <a:rPr lang="es-MX" sz="2000" b="1" dirty="0">
                <a:solidFill>
                  <a:srgbClr val="0000CC"/>
                </a:solidFill>
              </a:rPr>
              <a:t>Acuerdo 592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88459" y="1700808"/>
            <a:ext cx="492443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anchor="ctr">
            <a:spAutoFit/>
          </a:bodyPr>
          <a:lstStyle/>
          <a:p>
            <a:pPr algn="ctr"/>
            <a:r>
              <a:rPr lang="es-MX" sz="2000" b="1" dirty="0">
                <a:solidFill>
                  <a:srgbClr val="0000CC"/>
                </a:solidFill>
              </a:rPr>
              <a:t>Acuerdo 59</a:t>
            </a:r>
            <a:r>
              <a:rPr lang="es-MX" sz="2000" dirty="0">
                <a:solidFill>
                  <a:srgbClr val="0000CC"/>
                </a:solidFill>
              </a:rPr>
              <a:t>2</a:t>
            </a:r>
            <a:r>
              <a:rPr lang="es-MX" sz="2000" dirty="0"/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12795" y="1700808"/>
            <a:ext cx="492443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anchor="ctr">
            <a:spAutoFit/>
          </a:bodyPr>
          <a:lstStyle/>
          <a:p>
            <a:pPr algn="ctr"/>
            <a:r>
              <a:rPr lang="es-MX" sz="2000" b="1" dirty="0">
                <a:solidFill>
                  <a:srgbClr val="0000CC"/>
                </a:solidFill>
              </a:rPr>
              <a:t>Acuerdo 592 </a:t>
            </a:r>
          </a:p>
        </p:txBody>
      </p:sp>
    </p:spTree>
    <p:extLst>
      <p:ext uri="{BB962C8B-B14F-4D97-AF65-F5344CB8AC3E}">
        <p14:creationId xmlns:p14="http://schemas.microsoft.com/office/powerpoint/2010/main" val="25363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" y="678805"/>
            <a:ext cx="9049762" cy="613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EVALUACIÓN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226699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/>
              <a:t>La </a:t>
            </a:r>
            <a:r>
              <a:rPr lang="es-MX" sz="2800" dirty="0"/>
              <a:t>adecuación de los procedimientos educativos.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/>
              <a:t>Aporta </a:t>
            </a:r>
            <a:r>
              <a:rPr lang="es-MX" sz="2800" dirty="0"/>
              <a:t>más y mejores elementos para decidir la promoción de los educandos.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/>
              <a:t>Coadyuva </a:t>
            </a:r>
            <a:r>
              <a:rPr lang="es-MX" sz="2800" dirty="0"/>
              <a:t>al diseño y actualización de los planes y programas.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/>
              <a:t>Permite </a:t>
            </a:r>
            <a:r>
              <a:rPr lang="es-MX" sz="2800" dirty="0"/>
              <a:t>al docente orientar a los alumnos durante su proceso de aprendizaje.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/>
              <a:t>Asignar </a:t>
            </a:r>
            <a:r>
              <a:rPr lang="es-MX" sz="2800" dirty="0"/>
              <a:t>calificaciones parciales y finales conforme a su aprovechamiento.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3568" y="132160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Una evaluación permanente y sistemática posibilita: </a:t>
            </a:r>
          </a:p>
        </p:txBody>
      </p:sp>
    </p:spTree>
    <p:extLst>
      <p:ext uri="{BB962C8B-B14F-4D97-AF65-F5344CB8AC3E}">
        <p14:creationId xmlns:p14="http://schemas.microsoft.com/office/powerpoint/2010/main" val="15269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ENFOQUE DE LA EVALUACIÓN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90872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/>
              <a:t>Se debe implementar un nuevo enfoque de evaluación, que </a:t>
            </a:r>
            <a:r>
              <a:rPr lang="es-MX" sz="2800" b="1" i="1" dirty="0"/>
              <a:t>no sólo derive en juicios de valor, </a:t>
            </a:r>
            <a:r>
              <a:rPr lang="es-MX" sz="2800" b="1" dirty="0"/>
              <a:t>sino </a:t>
            </a:r>
            <a:r>
              <a:rPr lang="es-MX" sz="2800" b="1" i="1" dirty="0"/>
              <a:t>en acciones que contribuyan a la mejora del proceso educativo</a:t>
            </a:r>
            <a:r>
              <a:rPr lang="es-MX" sz="2800" b="1" dirty="0"/>
              <a:t>, lo cual, implica: </a:t>
            </a:r>
            <a:endParaRPr lang="es-MX" sz="2800" b="1" dirty="0" smtClean="0"/>
          </a:p>
          <a:p>
            <a:pPr algn="just"/>
            <a:endParaRPr lang="es-MX" sz="2800" b="1" dirty="0"/>
          </a:p>
          <a:p>
            <a:pPr algn="just"/>
            <a:r>
              <a:rPr lang="es-MX" sz="2800" dirty="0"/>
              <a:t>•La participación activa del alumno. </a:t>
            </a:r>
          </a:p>
          <a:p>
            <a:pPr algn="just"/>
            <a:r>
              <a:rPr lang="es-MX" sz="2800" dirty="0"/>
              <a:t>•Evaluar con enfoque formativo. </a:t>
            </a:r>
          </a:p>
          <a:p>
            <a:pPr algn="just"/>
            <a:r>
              <a:rPr lang="es-MX" sz="2800" dirty="0"/>
              <a:t>•Considerar y atender las necesidades específicas de </a:t>
            </a:r>
            <a:r>
              <a:rPr lang="es-MX" sz="2800" dirty="0" smtClean="0"/>
              <a:t>los    </a:t>
            </a:r>
            <a:r>
              <a:rPr lang="es-MX" sz="2800" dirty="0"/>
              <a:t>alumnos. </a:t>
            </a:r>
          </a:p>
          <a:p>
            <a:pPr algn="just"/>
            <a:r>
              <a:rPr lang="es-MX" sz="2800" dirty="0"/>
              <a:t>•Fortalecer la retroalimentación. </a:t>
            </a:r>
          </a:p>
          <a:p>
            <a:pPr algn="just"/>
            <a:r>
              <a:rPr lang="es-MX" sz="2800" dirty="0"/>
              <a:t>•Desarrollar una intervención pedagógica oportuna. </a:t>
            </a:r>
          </a:p>
          <a:p>
            <a:pPr algn="just"/>
            <a:r>
              <a:rPr lang="es-MX" sz="2800" dirty="0"/>
              <a:t>•Concentrar todos los esfuerzos en mejorar la práctica </a:t>
            </a:r>
            <a:r>
              <a:rPr lang="es-MX" sz="2800" dirty="0" smtClean="0"/>
              <a:t>   docente </a:t>
            </a:r>
            <a:r>
              <a:rPr lang="es-MX" sz="2800" dirty="0"/>
              <a:t>y el desempeño de los alumnos. </a:t>
            </a:r>
          </a:p>
        </p:txBody>
      </p:sp>
    </p:spTree>
    <p:extLst>
      <p:ext uri="{BB962C8B-B14F-4D97-AF65-F5344CB8AC3E}">
        <p14:creationId xmlns:p14="http://schemas.microsoft.com/office/powerpoint/2010/main" val="30964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8" y="692696"/>
            <a:ext cx="9004156" cy="60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FUNDAMENTO LEGAL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119675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Este nuevo enfoque de evaluación, conlleva derechos y responsabilidades por parte de quienes participan en el proceso educativo, así como la definición de procesos claros y eficientes de: </a:t>
            </a:r>
            <a:endParaRPr lang="es-MX" sz="3200" dirty="0" smtClean="0"/>
          </a:p>
          <a:p>
            <a:endParaRPr lang="es-MX" sz="3200" dirty="0"/>
          </a:p>
          <a:p>
            <a:pPr marL="811213"/>
            <a:r>
              <a:rPr lang="es-MX" sz="3200" dirty="0"/>
              <a:t>•Evaluación, </a:t>
            </a:r>
          </a:p>
          <a:p>
            <a:pPr marL="811213"/>
            <a:r>
              <a:rPr lang="es-MX" sz="3200" dirty="0"/>
              <a:t>•Acreditación, </a:t>
            </a:r>
          </a:p>
          <a:p>
            <a:pPr marL="811213"/>
            <a:r>
              <a:rPr lang="es-MX" sz="3200" dirty="0"/>
              <a:t>•Promoción, y </a:t>
            </a:r>
          </a:p>
          <a:p>
            <a:pPr marL="811213"/>
            <a:r>
              <a:rPr lang="es-MX" sz="3200" dirty="0"/>
              <a:t>•Certificación. </a:t>
            </a:r>
          </a:p>
        </p:txBody>
      </p:sp>
    </p:spTree>
    <p:extLst>
      <p:ext uri="{BB962C8B-B14F-4D97-AF65-F5344CB8AC3E}">
        <p14:creationId xmlns:p14="http://schemas.microsoft.com/office/powerpoint/2010/main" val="31480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 bwMode="auto">
          <a:xfrm>
            <a:off x="63499" y="44624"/>
            <a:ext cx="9053515" cy="6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073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DISEÑO DEL ACUERDO</a:t>
            </a:r>
            <a:endParaRPr lang="es-MX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81005817"/>
              </p:ext>
            </p:extLst>
          </p:nvPr>
        </p:nvGraphicFramePr>
        <p:xfrm>
          <a:off x="1572344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0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2129</Words>
  <Application>Microsoft Office PowerPoint</Application>
  <PresentationFormat>Presentación en pantalla (4:3)</PresentationFormat>
  <Paragraphs>391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Tony</dc:creator>
  <cp:lastModifiedBy>Tony</cp:lastModifiedBy>
  <cp:revision>34</cp:revision>
  <dcterms:created xsi:type="dcterms:W3CDTF">2012-09-17T06:46:44Z</dcterms:created>
  <dcterms:modified xsi:type="dcterms:W3CDTF">2012-09-18T02:55:48Z</dcterms:modified>
</cp:coreProperties>
</file>